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8_12C94F7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4C_D9CC25B3.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7"/>
  </p:notesMasterIdLst>
  <p:sldIdLst>
    <p:sldId id="349" r:id="rId5"/>
    <p:sldId id="337" r:id="rId6"/>
    <p:sldId id="257" r:id="rId7"/>
    <p:sldId id="343" r:id="rId8"/>
    <p:sldId id="312" r:id="rId9"/>
    <p:sldId id="260" r:id="rId10"/>
    <p:sldId id="314" r:id="rId11"/>
    <p:sldId id="306" r:id="rId12"/>
    <p:sldId id="307" r:id="rId13"/>
    <p:sldId id="308" r:id="rId14"/>
    <p:sldId id="309" r:id="rId15"/>
    <p:sldId id="304" r:id="rId16"/>
    <p:sldId id="317" r:id="rId17"/>
    <p:sldId id="265" r:id="rId18"/>
    <p:sldId id="266" r:id="rId19"/>
    <p:sldId id="269" r:id="rId20"/>
    <p:sldId id="332" r:id="rId21"/>
    <p:sldId id="347" r:id="rId22"/>
    <p:sldId id="342" r:id="rId23"/>
    <p:sldId id="346" r:id="rId24"/>
    <p:sldId id="270" r:id="rId25"/>
    <p:sldId id="286" r:id="rId26"/>
    <p:sldId id="272" r:id="rId27"/>
    <p:sldId id="274" r:id="rId28"/>
    <p:sldId id="318" r:id="rId29"/>
    <p:sldId id="320" r:id="rId30"/>
    <p:sldId id="278" r:id="rId31"/>
    <p:sldId id="275" r:id="rId32"/>
    <p:sldId id="279" r:id="rId33"/>
    <p:sldId id="281" r:id="rId34"/>
    <p:sldId id="322" r:id="rId35"/>
    <p:sldId id="284" r:id="rId36"/>
    <p:sldId id="285" r:id="rId37"/>
    <p:sldId id="287" r:id="rId38"/>
    <p:sldId id="348" r:id="rId39"/>
    <p:sldId id="333" r:id="rId40"/>
    <p:sldId id="288" r:id="rId41"/>
    <p:sldId id="290" r:id="rId42"/>
    <p:sldId id="292" r:id="rId43"/>
    <p:sldId id="294" r:id="rId44"/>
    <p:sldId id="295" r:id="rId45"/>
    <p:sldId id="330" r:id="rId46"/>
    <p:sldId id="301" r:id="rId47"/>
    <p:sldId id="344" r:id="rId48"/>
    <p:sldId id="298" r:id="rId49"/>
    <p:sldId id="296" r:id="rId50"/>
    <p:sldId id="299" r:id="rId51"/>
    <p:sldId id="329" r:id="rId52"/>
    <p:sldId id="328" r:id="rId53"/>
    <p:sldId id="310" r:id="rId54"/>
    <p:sldId id="331" r:id="rId55"/>
    <p:sldId id="335" r:id="rId5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cDR4rnHZggLpWrAK/QUb/wJWaF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015664-6679-344E-4D31-7B2D513C1D03}" name="Rob Geen" initials="RG" userId="S::rgeen@bipartisanpolicy.org::da271516-2672-4096-8f4c-d6b16cb03570" providerId="AD"/>
  <p188:author id="{52573AD6-E356-7727-A67D-80B4409FFFD5}" name="Emily Wielk" initials="EW" userId="S::ewielk@bipartisanpolicy.org::fd14e6e8-cf05-44b0-ab54-c5765a49d6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ane Stangler" initials="" lastIdx="8" clrIdx="0"/>
  <p:cmAuthor id="1" name="Robert Geen" initials="" lastIdx="1" clrIdx="1"/>
  <p:cmAuthor id="2" name="Emily Wielk" initials="EW" lastIdx="88" clrIdx="2">
    <p:extLst>
      <p:ext uri="{19B8F6BF-5375-455C-9EA6-DF929625EA0E}">
        <p15:presenceInfo xmlns:p15="http://schemas.microsoft.com/office/powerpoint/2012/main" userId="S::ewielk@bipartisanpolicy.org::fd14e6e8-cf05-44b0-ab54-c5765a49d63a" providerId="AD"/>
      </p:ext>
    </p:extLst>
  </p:cmAuthor>
  <p:cmAuthor id="3" name="Rob Geen" initials="RG" lastIdx="16" clrIdx="3">
    <p:extLst>
      <p:ext uri="{19B8F6BF-5375-455C-9EA6-DF929625EA0E}">
        <p15:presenceInfo xmlns:p15="http://schemas.microsoft.com/office/powerpoint/2012/main" userId="S::rgeen@bipartisanpolicy.org::da271516-2672-4096-8f4c-d6b16cb03570" providerId="AD"/>
      </p:ext>
    </p:extLst>
  </p:cmAuthor>
  <p:cmAuthor id="4" name="Dane Stangler" initials="DS" lastIdx="5" clrIdx="4">
    <p:extLst>
      <p:ext uri="{19B8F6BF-5375-455C-9EA6-DF929625EA0E}">
        <p15:presenceInfo xmlns:p15="http://schemas.microsoft.com/office/powerpoint/2012/main" userId="S::dstangler@bipartisanpolicy.org::422d9323-2b50-45ae-ac53-89f76d402c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C45"/>
    <a:srgbClr val="3C618C"/>
    <a:srgbClr val="4A76AC"/>
    <a:srgbClr val="5B86B9"/>
    <a:srgbClr val="4C5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C6788-0A3C-49EC-9393-D48587325C6C}" v="7" dt="2024-02-10T16:46:38.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4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38_12C94F73.xml><?xml version="1.0" encoding="utf-8"?>
<p188:cmLst xmlns:a="http://schemas.openxmlformats.org/drawingml/2006/main" xmlns:r="http://schemas.openxmlformats.org/officeDocument/2006/relationships" xmlns:p188="http://schemas.microsoft.com/office/powerpoint/2018/8/main">
  <p188:cm id="{F0D08B25-EB70-47CB-9784-E3700744ED11}" authorId="{EE015664-6679-344E-4D31-7B2D513C1D03}" status="resolved" created="2024-02-08T19:04:37.079" complete="100000">
    <ac:deMkLst xmlns:ac="http://schemas.microsoft.com/office/drawing/2013/main/command">
      <pc:docMk xmlns:pc="http://schemas.microsoft.com/office/powerpoint/2013/main/command"/>
      <pc:sldMk xmlns:pc="http://schemas.microsoft.com/office/powerpoint/2013/main/command" cId="315182963" sldId="312"/>
      <ac:picMk id="3" creationId="{21851DED-ECDF-990B-181F-4A5FB322552C}"/>
    </ac:deMkLst>
    <p188:replyLst/>
    <p188:txBody>
      <a:bodyPr/>
      <a:lstStyle/>
      <a:p>
        <a:r>
          <a:rPr lang="en-US"/>
          <a:t>Since we took it out elsewhere, let's take out the "any experience" bar here  and add to the comment below -- "Many respondents noted both personal and non-personal experience.  In total, 35% had some experience."</a:t>
        </a:r>
      </a:p>
    </p188:txBody>
  </p188:cm>
</p188:cmLst>
</file>

<file path=ppt/comments/modernComment_14C_D9CC25B3.xml><?xml version="1.0" encoding="utf-8"?>
<p188:cmLst xmlns:a="http://schemas.openxmlformats.org/drawingml/2006/main" xmlns:r="http://schemas.openxmlformats.org/officeDocument/2006/relationships" xmlns:p188="http://schemas.microsoft.com/office/powerpoint/2018/8/main">
  <p188:cm id="{D392A35A-AABF-4E35-A24F-3949A05A4EA7}" authorId="{EE015664-6679-344E-4D31-7B2D513C1D03}" status="resolved" created="2024-02-08T19:20:30.844" complete="100000">
    <pc:sldMkLst xmlns:pc="http://schemas.microsoft.com/office/powerpoint/2013/main/command">
      <pc:docMk/>
      <pc:sldMk cId="3654034867" sldId="332"/>
    </pc:sldMkLst>
    <p188:txBody>
      <a:bodyPr/>
      <a:lstStyle/>
      <a:p>
        <a:r>
          <a:rPr lang="en-US"/>
          <a:t>Since we took out "any experience," this doesn't look like it's still true.  It's only true for those non-personally involved I believe.</a:t>
        </a:r>
      </a:p>
    </p188:txBody>
    <p188:extLst>
      <p:ext xmlns:p="http://schemas.openxmlformats.org/presentationml/2006/main" uri="{57CB4572-C831-44C2-8A1C-0ADB6CCDFE69}">
        <p223:reactions xmlns:p223="http://schemas.microsoft.com/office/powerpoint/2022/03/main">
          <p223:rxn type="👍">
            <p223:instance time="2024-02-10T16:56:18.345" authorId="{52573AD6-E356-7727-A67D-80B4409FFFD5}"/>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86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43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949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141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58CEAB4F-CF5E-1C7B-2A1F-4E5D5AF2EFE5}"/>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2EFF88C8-D7FD-2741-6D9A-221415E8613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a:extLst>
              <a:ext uri="{FF2B5EF4-FFF2-40B4-BE49-F238E27FC236}">
                <a16:creationId xmlns:a16="http://schemas.microsoft.com/office/drawing/2014/main" id="{CCA847FC-E48F-AF61-81DD-4A1DA3BAE2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80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26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58CEAB4F-CF5E-1C7B-2A1F-4E5D5AF2EFE5}"/>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2EFF88C8-D7FD-2741-6D9A-221415E8613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a:extLst>
              <a:ext uri="{FF2B5EF4-FFF2-40B4-BE49-F238E27FC236}">
                <a16:creationId xmlns:a16="http://schemas.microsoft.com/office/drawing/2014/main" id="{CCA847FC-E48F-AF61-81DD-4A1DA3BAE2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151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94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855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569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860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1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560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327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024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981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95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138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86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166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2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97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_Gradient">
  <p:cSld name="1_Title_Gradient">
    <p:spTree>
      <p:nvGrpSpPr>
        <p:cNvPr id="1" name="Shape 12"/>
        <p:cNvGrpSpPr/>
        <p:nvPr/>
      </p:nvGrpSpPr>
      <p:grpSpPr>
        <a:xfrm>
          <a:off x="0" y="0"/>
          <a:ext cx="0" cy="0"/>
          <a:chOff x="0" y="0"/>
          <a:chExt cx="0" cy="0"/>
        </a:xfrm>
      </p:grpSpPr>
      <p:pic>
        <p:nvPicPr>
          <p:cNvPr id="13" name="Google Shape;13;p49" descr="A picture containing cloud, sky, outdoor, building&#10;&#10;Description automatically generated"/>
          <p:cNvPicPr preferRelativeResize="0"/>
          <p:nvPr/>
        </p:nvPicPr>
        <p:blipFill rotWithShape="1">
          <a:blip r:embed="rId2">
            <a:alphaModFix/>
          </a:blip>
          <a:srcRect t="19" b="15710"/>
          <a:stretch/>
        </p:blipFill>
        <p:spPr>
          <a:xfrm>
            <a:off x="-1" y="-1"/>
            <a:ext cx="12201479" cy="6858000"/>
          </a:xfrm>
          <a:prstGeom prst="rect">
            <a:avLst/>
          </a:prstGeom>
          <a:noFill/>
          <a:ln>
            <a:noFill/>
          </a:ln>
        </p:spPr>
      </p:pic>
      <p:sp>
        <p:nvSpPr>
          <p:cNvPr id="14" name="Google Shape;14;p49"/>
          <p:cNvSpPr/>
          <p:nvPr/>
        </p:nvSpPr>
        <p:spPr>
          <a:xfrm>
            <a:off x="0" y="-1"/>
            <a:ext cx="12201478" cy="6858000"/>
          </a:xfrm>
          <a:prstGeom prst="rect">
            <a:avLst/>
          </a:prstGeom>
          <a:gradFill>
            <a:gsLst>
              <a:gs pos="0">
                <a:srgbClr val="316094">
                  <a:alpha val="91764"/>
                </a:srgbClr>
              </a:gs>
              <a:gs pos="100000">
                <a:srgbClr val="E53E51">
                  <a:alpha val="92156"/>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49" descr="A black and white logo&#10;&#10;Description automatically generated with low confidence"/>
          <p:cNvPicPr preferRelativeResize="0"/>
          <p:nvPr/>
        </p:nvPicPr>
        <p:blipFill rotWithShape="1">
          <a:blip r:embed="rId3">
            <a:alphaModFix/>
          </a:blip>
          <a:srcRect/>
          <a:stretch/>
        </p:blipFill>
        <p:spPr>
          <a:xfrm>
            <a:off x="4539674" y="770021"/>
            <a:ext cx="3112651" cy="1140661"/>
          </a:xfrm>
          <a:prstGeom prst="rect">
            <a:avLst/>
          </a:prstGeom>
          <a:noFill/>
          <a:ln>
            <a:noFill/>
          </a:ln>
        </p:spPr>
      </p:pic>
      <p:sp>
        <p:nvSpPr>
          <p:cNvPr id="16" name="Google Shape;16;p49"/>
          <p:cNvSpPr txBox="1">
            <a:spLocks noGrp="1"/>
          </p:cNvSpPr>
          <p:nvPr>
            <p:ph type="body" idx="1"/>
          </p:nvPr>
        </p:nvSpPr>
        <p:spPr>
          <a:xfrm>
            <a:off x="0" y="2890566"/>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9"/>
          <p:cNvSpPr txBox="1">
            <a:spLocks noGrp="1"/>
          </p:cNvSpPr>
          <p:nvPr>
            <p:ph type="body" idx="2"/>
          </p:nvPr>
        </p:nvSpPr>
        <p:spPr>
          <a:xfrm>
            <a:off x="0" y="4866826"/>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eam Layout">
  <p:cSld name="7_Team Layout">
    <p:spTree>
      <p:nvGrpSpPr>
        <p:cNvPr id="1" name="Shape 116"/>
        <p:cNvGrpSpPr/>
        <p:nvPr/>
      </p:nvGrpSpPr>
      <p:grpSpPr>
        <a:xfrm>
          <a:off x="0" y="0"/>
          <a:ext cx="0" cy="0"/>
          <a:chOff x="0" y="0"/>
          <a:chExt cx="0" cy="0"/>
        </a:xfrm>
      </p:grpSpPr>
      <p:pic>
        <p:nvPicPr>
          <p:cNvPr id="117" name="Google Shape;117;p58"/>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18" name="Google Shape;118;p58"/>
          <p:cNvSpPr>
            <a:spLocks noGrp="1"/>
          </p:cNvSpPr>
          <p:nvPr>
            <p:ph type="pic" idx="2"/>
          </p:nvPr>
        </p:nvSpPr>
        <p:spPr>
          <a:xfrm>
            <a:off x="1223935" y="2720619"/>
            <a:ext cx="1047750" cy="1050499"/>
          </a:xfrm>
          <a:prstGeom prst="roundRect">
            <a:avLst>
              <a:gd name="adj" fmla="val 16667"/>
            </a:avLst>
          </a:prstGeom>
          <a:solidFill>
            <a:schemeClr val="lt2"/>
          </a:solidFill>
          <a:ln>
            <a:noFill/>
          </a:ln>
        </p:spPr>
      </p:sp>
      <p:sp>
        <p:nvSpPr>
          <p:cNvPr id="119" name="Google Shape;119;p58"/>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8"/>
          <p:cNvSpPr txBox="1">
            <a:spLocks noGrp="1"/>
          </p:cNvSpPr>
          <p:nvPr>
            <p:ph type="body" idx="3"/>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8"/>
          <p:cNvSpPr txBox="1">
            <a:spLocks noGrp="1"/>
          </p:cNvSpPr>
          <p:nvPr>
            <p:ph type="body" idx="4"/>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8"/>
          <p:cNvSpPr txBox="1">
            <a:spLocks noGrp="1"/>
          </p:cNvSpPr>
          <p:nvPr>
            <p:ph type="body" idx="5"/>
          </p:nvPr>
        </p:nvSpPr>
        <p:spPr>
          <a:xfrm>
            <a:off x="908079"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8"/>
          <p:cNvSpPr>
            <a:spLocks noGrp="1"/>
          </p:cNvSpPr>
          <p:nvPr>
            <p:ph type="pic" idx="6"/>
          </p:nvPr>
        </p:nvSpPr>
        <p:spPr>
          <a:xfrm>
            <a:off x="3166834" y="2720619"/>
            <a:ext cx="1047750" cy="1050499"/>
          </a:xfrm>
          <a:prstGeom prst="roundRect">
            <a:avLst>
              <a:gd name="adj" fmla="val 16667"/>
            </a:avLst>
          </a:prstGeom>
          <a:solidFill>
            <a:schemeClr val="lt2"/>
          </a:solidFill>
          <a:ln>
            <a:noFill/>
          </a:ln>
        </p:spPr>
      </p:sp>
      <p:sp>
        <p:nvSpPr>
          <p:cNvPr id="124" name="Google Shape;124;p58"/>
          <p:cNvSpPr txBox="1">
            <a:spLocks noGrp="1"/>
          </p:cNvSpPr>
          <p:nvPr>
            <p:ph type="body" idx="7"/>
          </p:nvPr>
        </p:nvSpPr>
        <p:spPr>
          <a:xfrm>
            <a:off x="2850978"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8"/>
          <p:cNvSpPr>
            <a:spLocks noGrp="1"/>
          </p:cNvSpPr>
          <p:nvPr>
            <p:ph type="pic" idx="8"/>
          </p:nvPr>
        </p:nvSpPr>
        <p:spPr>
          <a:xfrm>
            <a:off x="5108464" y="2720619"/>
            <a:ext cx="1047750" cy="1050499"/>
          </a:xfrm>
          <a:prstGeom prst="roundRect">
            <a:avLst>
              <a:gd name="adj" fmla="val 16667"/>
            </a:avLst>
          </a:prstGeom>
          <a:solidFill>
            <a:schemeClr val="lt2"/>
          </a:solidFill>
          <a:ln>
            <a:noFill/>
          </a:ln>
        </p:spPr>
      </p:sp>
      <p:sp>
        <p:nvSpPr>
          <p:cNvPr id="126" name="Google Shape;126;p58"/>
          <p:cNvSpPr txBox="1">
            <a:spLocks noGrp="1"/>
          </p:cNvSpPr>
          <p:nvPr>
            <p:ph type="body" idx="9"/>
          </p:nvPr>
        </p:nvSpPr>
        <p:spPr>
          <a:xfrm>
            <a:off x="4800782"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8"/>
          <p:cNvSpPr>
            <a:spLocks noGrp="1"/>
          </p:cNvSpPr>
          <p:nvPr>
            <p:ph type="pic" idx="13"/>
          </p:nvPr>
        </p:nvSpPr>
        <p:spPr>
          <a:xfrm>
            <a:off x="7013378" y="2720619"/>
            <a:ext cx="1047750" cy="1050499"/>
          </a:xfrm>
          <a:prstGeom prst="roundRect">
            <a:avLst>
              <a:gd name="adj" fmla="val 16667"/>
            </a:avLst>
          </a:prstGeom>
          <a:solidFill>
            <a:schemeClr val="lt2"/>
          </a:solidFill>
          <a:ln>
            <a:noFill/>
          </a:ln>
        </p:spPr>
      </p:sp>
      <p:sp>
        <p:nvSpPr>
          <p:cNvPr id="128" name="Google Shape;128;p58"/>
          <p:cNvSpPr txBox="1">
            <a:spLocks noGrp="1"/>
          </p:cNvSpPr>
          <p:nvPr>
            <p:ph type="body" idx="14"/>
          </p:nvPr>
        </p:nvSpPr>
        <p:spPr>
          <a:xfrm>
            <a:off x="6697523"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8"/>
          <p:cNvSpPr>
            <a:spLocks noGrp="1"/>
          </p:cNvSpPr>
          <p:nvPr>
            <p:ph type="pic" idx="15"/>
          </p:nvPr>
        </p:nvSpPr>
        <p:spPr>
          <a:xfrm>
            <a:off x="8941532" y="2720619"/>
            <a:ext cx="1047750" cy="1050499"/>
          </a:xfrm>
          <a:prstGeom prst="roundRect">
            <a:avLst>
              <a:gd name="adj" fmla="val 16667"/>
            </a:avLst>
          </a:prstGeom>
          <a:solidFill>
            <a:schemeClr val="lt2"/>
          </a:solidFill>
          <a:ln>
            <a:noFill/>
          </a:ln>
        </p:spPr>
      </p:sp>
      <p:sp>
        <p:nvSpPr>
          <p:cNvPr id="130" name="Google Shape;130;p58"/>
          <p:cNvSpPr txBox="1">
            <a:spLocks noGrp="1"/>
          </p:cNvSpPr>
          <p:nvPr>
            <p:ph type="body" idx="16"/>
          </p:nvPr>
        </p:nvSpPr>
        <p:spPr>
          <a:xfrm>
            <a:off x="8625677" y="382032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8"/>
          <p:cNvSpPr>
            <a:spLocks noGrp="1"/>
          </p:cNvSpPr>
          <p:nvPr>
            <p:ph type="pic" idx="17"/>
          </p:nvPr>
        </p:nvSpPr>
        <p:spPr>
          <a:xfrm>
            <a:off x="1215898" y="4651474"/>
            <a:ext cx="1047750" cy="1050499"/>
          </a:xfrm>
          <a:prstGeom prst="roundRect">
            <a:avLst>
              <a:gd name="adj" fmla="val 16667"/>
            </a:avLst>
          </a:prstGeom>
          <a:solidFill>
            <a:schemeClr val="lt2"/>
          </a:solidFill>
          <a:ln>
            <a:noFill/>
          </a:ln>
        </p:spPr>
      </p:sp>
      <p:sp>
        <p:nvSpPr>
          <p:cNvPr id="132" name="Google Shape;132;p58"/>
          <p:cNvSpPr txBox="1">
            <a:spLocks noGrp="1"/>
          </p:cNvSpPr>
          <p:nvPr>
            <p:ph type="body" idx="18"/>
          </p:nvPr>
        </p:nvSpPr>
        <p:spPr>
          <a:xfrm>
            <a:off x="900042"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a:spLocks noGrp="1"/>
          </p:cNvSpPr>
          <p:nvPr>
            <p:ph type="pic" idx="19"/>
          </p:nvPr>
        </p:nvSpPr>
        <p:spPr>
          <a:xfrm>
            <a:off x="3158798" y="4651474"/>
            <a:ext cx="1047750" cy="1050499"/>
          </a:xfrm>
          <a:prstGeom prst="roundRect">
            <a:avLst>
              <a:gd name="adj" fmla="val 16667"/>
            </a:avLst>
          </a:prstGeom>
          <a:solidFill>
            <a:schemeClr val="lt2"/>
          </a:solidFill>
          <a:ln>
            <a:noFill/>
          </a:ln>
        </p:spPr>
      </p:sp>
      <p:sp>
        <p:nvSpPr>
          <p:cNvPr id="134" name="Google Shape;134;p58"/>
          <p:cNvSpPr txBox="1">
            <a:spLocks noGrp="1"/>
          </p:cNvSpPr>
          <p:nvPr>
            <p:ph type="body" idx="20"/>
          </p:nvPr>
        </p:nvSpPr>
        <p:spPr>
          <a:xfrm>
            <a:off x="2839121"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8"/>
          <p:cNvSpPr>
            <a:spLocks noGrp="1"/>
          </p:cNvSpPr>
          <p:nvPr>
            <p:ph type="pic" idx="21"/>
          </p:nvPr>
        </p:nvSpPr>
        <p:spPr>
          <a:xfrm>
            <a:off x="5100428" y="4651474"/>
            <a:ext cx="1047750" cy="1050499"/>
          </a:xfrm>
          <a:prstGeom prst="roundRect">
            <a:avLst>
              <a:gd name="adj" fmla="val 16667"/>
            </a:avLst>
          </a:prstGeom>
          <a:solidFill>
            <a:schemeClr val="lt2"/>
          </a:solidFill>
          <a:ln>
            <a:noFill/>
          </a:ln>
        </p:spPr>
      </p:sp>
      <p:sp>
        <p:nvSpPr>
          <p:cNvPr id="136" name="Google Shape;136;p58"/>
          <p:cNvSpPr txBox="1">
            <a:spLocks noGrp="1"/>
          </p:cNvSpPr>
          <p:nvPr>
            <p:ph type="body" idx="22"/>
          </p:nvPr>
        </p:nvSpPr>
        <p:spPr>
          <a:xfrm>
            <a:off x="4791242" y="5756634"/>
            <a:ext cx="1679460" cy="758466"/>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58"/>
          <p:cNvSpPr>
            <a:spLocks noGrp="1"/>
          </p:cNvSpPr>
          <p:nvPr>
            <p:ph type="pic" idx="23"/>
          </p:nvPr>
        </p:nvSpPr>
        <p:spPr>
          <a:xfrm>
            <a:off x="7005342" y="4651474"/>
            <a:ext cx="1047750" cy="1050499"/>
          </a:xfrm>
          <a:prstGeom prst="roundRect">
            <a:avLst>
              <a:gd name="adj" fmla="val 16667"/>
            </a:avLst>
          </a:prstGeom>
          <a:solidFill>
            <a:schemeClr val="lt2"/>
          </a:solidFill>
          <a:ln>
            <a:noFill/>
          </a:ln>
        </p:spPr>
      </p:sp>
      <p:sp>
        <p:nvSpPr>
          <p:cNvPr id="138" name="Google Shape;138;p58"/>
          <p:cNvSpPr txBox="1">
            <a:spLocks noGrp="1"/>
          </p:cNvSpPr>
          <p:nvPr>
            <p:ph type="body" idx="24"/>
          </p:nvPr>
        </p:nvSpPr>
        <p:spPr>
          <a:xfrm>
            <a:off x="6689487" y="5750350"/>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8"/>
          <p:cNvSpPr>
            <a:spLocks noGrp="1"/>
          </p:cNvSpPr>
          <p:nvPr>
            <p:ph type="pic" idx="25"/>
          </p:nvPr>
        </p:nvSpPr>
        <p:spPr>
          <a:xfrm>
            <a:off x="8933496" y="4651474"/>
            <a:ext cx="1047750" cy="1050499"/>
          </a:xfrm>
          <a:prstGeom prst="roundRect">
            <a:avLst>
              <a:gd name="adj" fmla="val 16667"/>
            </a:avLst>
          </a:prstGeom>
          <a:solidFill>
            <a:schemeClr val="lt2"/>
          </a:solidFill>
          <a:ln>
            <a:noFill/>
          </a:ln>
        </p:spPr>
      </p:sp>
      <p:sp>
        <p:nvSpPr>
          <p:cNvPr id="140" name="Google Shape;140;p58"/>
          <p:cNvSpPr txBox="1">
            <a:spLocks noGrp="1"/>
          </p:cNvSpPr>
          <p:nvPr>
            <p:ph type="body" idx="26"/>
          </p:nvPr>
        </p:nvSpPr>
        <p:spPr>
          <a:xfrm>
            <a:off x="8617641" y="5749605"/>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8"/>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2" name="Google Shape;142;p58"/>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58">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44" name="Google Shape;144;p58">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45" name="Google Shape;145;p58">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46" name="Google Shape;146;p58">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47" name="Google Shape;147;p58"/>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48" name="Google Shape;148;p58">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49" name="Google Shape;149;p58">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50" name="Google Shape;150;p58">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hree Column Sections">
  <p:cSld name="9_Three Column Sections">
    <p:spTree>
      <p:nvGrpSpPr>
        <p:cNvPr id="1" name="Shape 151"/>
        <p:cNvGrpSpPr/>
        <p:nvPr/>
      </p:nvGrpSpPr>
      <p:grpSpPr>
        <a:xfrm>
          <a:off x="0" y="0"/>
          <a:ext cx="0" cy="0"/>
          <a:chOff x="0" y="0"/>
          <a:chExt cx="0" cy="0"/>
        </a:xfrm>
      </p:grpSpPr>
      <p:pic>
        <p:nvPicPr>
          <p:cNvPr id="152" name="Google Shape;152;p59"/>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53" name="Google Shape;153;p59"/>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9"/>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9"/>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9"/>
          <p:cNvSpPr>
            <a:spLocks noGrp="1"/>
          </p:cNvSpPr>
          <p:nvPr>
            <p:ph type="pic" idx="4"/>
          </p:nvPr>
        </p:nvSpPr>
        <p:spPr>
          <a:xfrm>
            <a:off x="1115754" y="2776025"/>
            <a:ext cx="2888686" cy="1163315"/>
          </a:xfrm>
          <a:prstGeom prst="roundRect">
            <a:avLst>
              <a:gd name="adj" fmla="val 16667"/>
            </a:avLst>
          </a:prstGeom>
          <a:solidFill>
            <a:schemeClr val="lt2"/>
          </a:solidFill>
          <a:ln>
            <a:noFill/>
          </a:ln>
        </p:spPr>
      </p:sp>
      <p:sp>
        <p:nvSpPr>
          <p:cNvPr id="157" name="Google Shape;157;p59"/>
          <p:cNvSpPr txBox="1">
            <a:spLocks noGrp="1"/>
          </p:cNvSpPr>
          <p:nvPr>
            <p:ph type="body" idx="5"/>
          </p:nvPr>
        </p:nvSpPr>
        <p:spPr>
          <a:xfrm>
            <a:off x="1110101"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9"/>
          <p:cNvSpPr>
            <a:spLocks noGrp="1"/>
          </p:cNvSpPr>
          <p:nvPr>
            <p:ph type="pic" idx="6"/>
          </p:nvPr>
        </p:nvSpPr>
        <p:spPr>
          <a:xfrm>
            <a:off x="4641010" y="2776220"/>
            <a:ext cx="2888686" cy="1163315"/>
          </a:xfrm>
          <a:prstGeom prst="roundRect">
            <a:avLst>
              <a:gd name="adj" fmla="val 16667"/>
            </a:avLst>
          </a:prstGeom>
          <a:solidFill>
            <a:schemeClr val="lt2"/>
          </a:solidFill>
          <a:ln>
            <a:noFill/>
          </a:ln>
        </p:spPr>
      </p:sp>
      <p:sp>
        <p:nvSpPr>
          <p:cNvPr id="159" name="Google Shape;159;p59"/>
          <p:cNvSpPr txBox="1">
            <a:spLocks noGrp="1"/>
          </p:cNvSpPr>
          <p:nvPr>
            <p:ph type="body" idx="7"/>
          </p:nvPr>
        </p:nvSpPr>
        <p:spPr>
          <a:xfrm>
            <a:off x="4635357" y="4116562"/>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9"/>
          <p:cNvSpPr>
            <a:spLocks noGrp="1"/>
          </p:cNvSpPr>
          <p:nvPr>
            <p:ph type="pic" idx="8"/>
          </p:nvPr>
        </p:nvSpPr>
        <p:spPr>
          <a:xfrm>
            <a:off x="8160613" y="2776025"/>
            <a:ext cx="2888686" cy="1163315"/>
          </a:xfrm>
          <a:prstGeom prst="roundRect">
            <a:avLst>
              <a:gd name="adj" fmla="val 16667"/>
            </a:avLst>
          </a:prstGeom>
          <a:solidFill>
            <a:schemeClr val="lt2"/>
          </a:solidFill>
          <a:ln>
            <a:noFill/>
          </a:ln>
        </p:spPr>
      </p:sp>
      <p:sp>
        <p:nvSpPr>
          <p:cNvPr id="161" name="Google Shape;161;p59"/>
          <p:cNvSpPr txBox="1">
            <a:spLocks noGrp="1"/>
          </p:cNvSpPr>
          <p:nvPr>
            <p:ph type="body" idx="9"/>
          </p:nvPr>
        </p:nvSpPr>
        <p:spPr>
          <a:xfrm>
            <a:off x="8154960"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9"/>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63" name="Google Shape;163;p59"/>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59">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65" name="Google Shape;165;p59">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66" name="Google Shape;166;p59">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67" name="Google Shape;167;p59">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68" name="Google Shape;168;p59"/>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69" name="Google Shape;169;p59">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70" name="Google Shape;170;p59">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71" name="Google Shape;171;p59">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Large Quote_Blue">
  <p:cSld name="10_Large Quote_Blue">
    <p:bg>
      <p:bgPr>
        <a:solidFill>
          <a:srgbClr val="316094"/>
        </a:solidFill>
        <a:effectLst/>
      </p:bgPr>
    </p:bg>
    <p:spTree>
      <p:nvGrpSpPr>
        <p:cNvPr id="1" name="Shape 172"/>
        <p:cNvGrpSpPr/>
        <p:nvPr/>
      </p:nvGrpSpPr>
      <p:grpSpPr>
        <a:xfrm>
          <a:off x="0" y="0"/>
          <a:ext cx="0" cy="0"/>
          <a:chOff x="0" y="0"/>
          <a:chExt cx="0" cy="0"/>
        </a:xfrm>
      </p:grpSpPr>
      <p:sp>
        <p:nvSpPr>
          <p:cNvPr id="173" name="Google Shape;173;p60"/>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0"/>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76" name="Google Shape;176;p60"/>
          <p:cNvSpPr/>
          <p:nvPr/>
        </p:nvSpPr>
        <p:spPr>
          <a:xfrm>
            <a:off x="11428882" y="0"/>
            <a:ext cx="76311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0">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78" name="Google Shape;178;p60">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79" name="Google Shape;179;p60">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80" name="Google Shape;180;p60">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81" name="Google Shape;181;p60"/>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82" name="Google Shape;182;p60">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83" name="Google Shape;183;p60">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84" name="Google Shape;184;p60">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Large Quote_Red">
  <p:cSld name="10_Large Quote_Red">
    <p:bg>
      <p:bgPr>
        <a:solidFill>
          <a:srgbClr val="E53E51"/>
        </a:solidFill>
        <a:effectLst/>
      </p:bgPr>
    </p:bg>
    <p:spTree>
      <p:nvGrpSpPr>
        <p:cNvPr id="1" name="Shape 185"/>
        <p:cNvGrpSpPr/>
        <p:nvPr/>
      </p:nvGrpSpPr>
      <p:grpSpPr>
        <a:xfrm>
          <a:off x="0" y="0"/>
          <a:ext cx="0" cy="0"/>
          <a:chOff x="0" y="0"/>
          <a:chExt cx="0" cy="0"/>
        </a:xfrm>
      </p:grpSpPr>
      <p:sp>
        <p:nvSpPr>
          <p:cNvPr id="186" name="Google Shape;186;p61"/>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87" name="Google Shape;187;p61"/>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61"/>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1"/>
          <p:cNvSpPr/>
          <p:nvPr/>
        </p:nvSpPr>
        <p:spPr>
          <a:xfrm>
            <a:off x="11428882" y="0"/>
            <a:ext cx="76311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61">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91" name="Google Shape;191;p61">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92" name="Google Shape;192;p61">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93" name="Google Shape;193;p61">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94" name="Google Shape;194;p61"/>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95" name="Google Shape;195;p61">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96" name="Google Shape;196;p61">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97" name="Google Shape;197;p61">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End Slide_Gradient">
  <p:cSld name="11_End Slide_Gradient">
    <p:spTree>
      <p:nvGrpSpPr>
        <p:cNvPr id="1" name="Shape 198"/>
        <p:cNvGrpSpPr/>
        <p:nvPr/>
      </p:nvGrpSpPr>
      <p:grpSpPr>
        <a:xfrm>
          <a:off x="0" y="0"/>
          <a:ext cx="0" cy="0"/>
          <a:chOff x="0" y="0"/>
          <a:chExt cx="0" cy="0"/>
        </a:xfrm>
      </p:grpSpPr>
      <p:sp>
        <p:nvSpPr>
          <p:cNvPr id="199" name="Google Shape;199;p62"/>
          <p:cNvSpPr/>
          <p:nvPr/>
        </p:nvSpPr>
        <p:spPr>
          <a:xfrm>
            <a:off x="0" y="0"/>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2"/>
          <p:cNvSpPr txBox="1">
            <a:spLocks noGrp="1"/>
          </p:cNvSpPr>
          <p:nvPr>
            <p:ph type="body" idx="1"/>
          </p:nvPr>
        </p:nvSpPr>
        <p:spPr>
          <a:xfrm>
            <a:off x="0" y="1746208"/>
            <a:ext cx="12192000" cy="99940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62"/>
          <p:cNvSpPr txBox="1">
            <a:spLocks noGrp="1"/>
          </p:cNvSpPr>
          <p:nvPr>
            <p:ph type="body" idx="2"/>
          </p:nvPr>
        </p:nvSpPr>
        <p:spPr>
          <a:xfrm>
            <a:off x="2785872" y="3003804"/>
            <a:ext cx="6620256" cy="189204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2" name="Google Shape;202;p62">
            <a:hlinkClick r:id="rId2"/>
          </p:cNvPr>
          <p:cNvPicPr preferRelativeResize="0"/>
          <p:nvPr/>
        </p:nvPicPr>
        <p:blipFill rotWithShape="1">
          <a:blip r:embed="rId3">
            <a:alphaModFix/>
          </a:blip>
          <a:srcRect/>
          <a:stretch/>
        </p:blipFill>
        <p:spPr>
          <a:xfrm>
            <a:off x="1886808" y="5715775"/>
            <a:ext cx="292100" cy="292100"/>
          </a:xfrm>
          <a:prstGeom prst="rect">
            <a:avLst/>
          </a:prstGeom>
          <a:noFill/>
          <a:ln>
            <a:noFill/>
          </a:ln>
        </p:spPr>
      </p:pic>
      <p:pic>
        <p:nvPicPr>
          <p:cNvPr id="203" name="Google Shape;203;p62">
            <a:hlinkClick r:id="rId4"/>
          </p:cNvPr>
          <p:cNvPicPr preferRelativeResize="0"/>
          <p:nvPr/>
        </p:nvPicPr>
        <p:blipFill rotWithShape="1">
          <a:blip r:embed="rId5">
            <a:alphaModFix/>
          </a:blip>
          <a:srcRect/>
          <a:stretch/>
        </p:blipFill>
        <p:spPr>
          <a:xfrm>
            <a:off x="4679885" y="5730876"/>
            <a:ext cx="292100" cy="292100"/>
          </a:xfrm>
          <a:prstGeom prst="rect">
            <a:avLst/>
          </a:prstGeom>
          <a:noFill/>
          <a:ln>
            <a:noFill/>
          </a:ln>
        </p:spPr>
      </p:pic>
      <p:pic>
        <p:nvPicPr>
          <p:cNvPr id="204" name="Google Shape;204;p62">
            <a:hlinkClick r:id="rId6"/>
          </p:cNvPr>
          <p:cNvPicPr preferRelativeResize="0"/>
          <p:nvPr/>
        </p:nvPicPr>
        <p:blipFill rotWithShape="1">
          <a:blip r:embed="rId7">
            <a:alphaModFix/>
          </a:blip>
          <a:srcRect/>
          <a:stretch/>
        </p:blipFill>
        <p:spPr>
          <a:xfrm>
            <a:off x="8022029" y="5715775"/>
            <a:ext cx="292100" cy="292100"/>
          </a:xfrm>
          <a:prstGeom prst="rect">
            <a:avLst/>
          </a:prstGeom>
          <a:noFill/>
          <a:ln>
            <a:noFill/>
          </a:ln>
        </p:spPr>
      </p:pic>
      <p:sp>
        <p:nvSpPr>
          <p:cNvPr id="205" name="Google Shape;205;p62"/>
          <p:cNvSpPr txBox="1">
            <a:spLocks noGrp="1"/>
          </p:cNvSpPr>
          <p:nvPr>
            <p:ph type="body" idx="3"/>
          </p:nvPr>
        </p:nvSpPr>
        <p:spPr>
          <a:xfrm>
            <a:off x="2237711" y="5730876"/>
            <a:ext cx="1651463" cy="292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2"/>
          <p:cNvSpPr txBox="1">
            <a:spLocks noGrp="1"/>
          </p:cNvSpPr>
          <p:nvPr>
            <p:ph type="body" idx="4"/>
          </p:nvPr>
        </p:nvSpPr>
        <p:spPr>
          <a:xfrm>
            <a:off x="5029494" y="5630742"/>
            <a:ext cx="2263645" cy="4616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2"/>
          <p:cNvSpPr txBox="1">
            <a:spLocks noGrp="1"/>
          </p:cNvSpPr>
          <p:nvPr>
            <p:ph type="body" idx="5"/>
          </p:nvPr>
        </p:nvSpPr>
        <p:spPr>
          <a:xfrm>
            <a:off x="8373387" y="5723074"/>
            <a:ext cx="2263645" cy="2769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62">
            <a:hlinkClick r:id="rId4"/>
          </p:cNvPr>
          <p:cNvSpPr txBox="1"/>
          <p:nvPr/>
        </p:nvSpPr>
        <p:spPr>
          <a:xfrm>
            <a:off x="4678136"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209" name="Google Shape;209;p62">
            <a:hlinkClick r:id="rId6"/>
          </p:cNvPr>
          <p:cNvSpPr txBox="1"/>
          <p:nvPr/>
        </p:nvSpPr>
        <p:spPr>
          <a:xfrm>
            <a:off x="8022029"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210" name="Google Shape;210;p62">
            <a:hlinkClick r:id="rId2"/>
          </p:cNvPr>
          <p:cNvSpPr txBox="1"/>
          <p:nvPr/>
        </p:nvSpPr>
        <p:spPr>
          <a:xfrm>
            <a:off x="1886808" y="5715523"/>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1"/>
        <p:cNvGrpSpPr/>
        <p:nvPr/>
      </p:nvGrpSpPr>
      <p:grpSpPr>
        <a:xfrm>
          <a:off x="0" y="0"/>
          <a:ext cx="0" cy="0"/>
          <a:chOff x="0" y="0"/>
          <a:chExt cx="0" cy="0"/>
        </a:xfrm>
      </p:grpSpPr>
      <p:sp>
        <p:nvSpPr>
          <p:cNvPr id="212" name="Google Shape;212;p63"/>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wo Column_Bullets">
  <p:cSld name="8_Two Column_Bullets">
    <p:spTree>
      <p:nvGrpSpPr>
        <p:cNvPr id="1" name="Shape 18"/>
        <p:cNvGrpSpPr/>
        <p:nvPr/>
      </p:nvGrpSpPr>
      <p:grpSpPr>
        <a:xfrm>
          <a:off x="0" y="0"/>
          <a:ext cx="0" cy="0"/>
          <a:chOff x="0" y="0"/>
          <a:chExt cx="0" cy="0"/>
        </a:xfrm>
      </p:grpSpPr>
      <p:pic>
        <p:nvPicPr>
          <p:cNvPr id="19" name="Google Shape;19;p50"/>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20" name="Google Shape;20;p50"/>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50"/>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0"/>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0"/>
          <p:cNvSpPr txBox="1">
            <a:spLocks noGrp="1"/>
          </p:cNvSpPr>
          <p:nvPr>
            <p:ph type="body" idx="4"/>
          </p:nvPr>
        </p:nvSpPr>
        <p:spPr>
          <a:xfrm>
            <a:off x="111106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body" idx="5"/>
          </p:nvPr>
        </p:nvSpPr>
        <p:spPr>
          <a:xfrm>
            <a:off x="586195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Font typeface="Arial"/>
              <a:buNone/>
              <a:defRPr sz="12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 name="Google Shape;26;p50"/>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 name="Google Shape;27;p50">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28" name="Google Shape;28;p50">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29" name="Google Shape;29;p50">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30" name="Google Shape;30;p50">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b="0" i="0" u="none" strike="noStrike" cap="none">
                <a:latin typeface="Arial"/>
                <a:ea typeface="Arial"/>
                <a:cs typeface="Arial"/>
                <a:sym typeface="Arial"/>
              </a:rPr>
              <a:t>a</a:t>
            </a:r>
            <a:endParaRPr/>
          </a:p>
        </p:txBody>
      </p:sp>
      <p:pic>
        <p:nvPicPr>
          <p:cNvPr id="31" name="Google Shape;31;p50"/>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32" name="Google Shape;32;p50">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33" name="Google Shape;33;p50">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34" name="Google Shape;34;p50">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Breaker_Blue">
  <p:cSld name="2_Section Breaker_Blue">
    <p:spTree>
      <p:nvGrpSpPr>
        <p:cNvPr id="1" name="Shape 35"/>
        <p:cNvGrpSpPr/>
        <p:nvPr/>
      </p:nvGrpSpPr>
      <p:grpSpPr>
        <a:xfrm>
          <a:off x="0" y="0"/>
          <a:ext cx="0" cy="0"/>
          <a:chOff x="0" y="0"/>
          <a:chExt cx="0" cy="0"/>
        </a:xfrm>
      </p:grpSpPr>
      <p:sp>
        <p:nvSpPr>
          <p:cNvPr id="36" name="Google Shape;36;p51"/>
          <p:cNvSpPr/>
          <p:nvPr/>
        </p:nvSpPr>
        <p:spPr>
          <a:xfrm>
            <a:off x="0" y="-1"/>
            <a:ext cx="1220147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51"/>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1"/>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
        <p:cNvGrpSpPr/>
        <p:nvPr/>
      </p:nvGrpSpPr>
      <p:grpSpPr>
        <a:xfrm>
          <a:off x="0" y="0"/>
          <a:ext cx="0" cy="0"/>
          <a:chOff x="0" y="0"/>
          <a:chExt cx="0" cy="0"/>
        </a:xfrm>
      </p:grpSpPr>
      <p:sp>
        <p:nvSpPr>
          <p:cNvPr id="40" name="Google Shape;40;p52"/>
          <p:cNvSpPr/>
          <p:nvPr/>
        </p:nvSpPr>
        <p:spPr>
          <a:xfrm>
            <a:off x="0" y="-1"/>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2"/>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Breaker_Red">
  <p:cSld name="2_Section Breaker_Red">
    <p:bg>
      <p:bgPr>
        <a:solidFill>
          <a:srgbClr val="E53E51"/>
        </a:solidFill>
        <a:effectLst/>
      </p:bgPr>
    </p:bg>
    <p:spTree>
      <p:nvGrpSpPr>
        <p:cNvPr id="1" name="Shape 43"/>
        <p:cNvGrpSpPr/>
        <p:nvPr/>
      </p:nvGrpSpPr>
      <p:grpSpPr>
        <a:xfrm>
          <a:off x="0" y="0"/>
          <a:ext cx="0" cy="0"/>
          <a:chOff x="0" y="0"/>
          <a:chExt cx="0" cy="0"/>
        </a:xfrm>
      </p:grpSpPr>
      <p:sp>
        <p:nvSpPr>
          <p:cNvPr id="44" name="Google Shape;44;p53"/>
          <p:cNvSpPr/>
          <p:nvPr/>
        </p:nvSpPr>
        <p:spPr>
          <a:xfrm>
            <a:off x="0" y="-1"/>
            <a:ext cx="1220147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3"/>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lumn_Bios">
  <p:cSld name="3_Two Column_Bios">
    <p:spTree>
      <p:nvGrpSpPr>
        <p:cNvPr id="1" name="Shape 47"/>
        <p:cNvGrpSpPr/>
        <p:nvPr/>
      </p:nvGrpSpPr>
      <p:grpSpPr>
        <a:xfrm>
          <a:off x="0" y="0"/>
          <a:ext cx="0" cy="0"/>
          <a:chOff x="0" y="0"/>
          <a:chExt cx="0" cy="0"/>
        </a:xfrm>
      </p:grpSpPr>
      <p:sp>
        <p:nvSpPr>
          <p:cNvPr id="48" name="Google Shape;48;p54"/>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 name="Google Shape;49;p54">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50" name="Google Shape;50;p54">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51" name="Google Shape;51;p54">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52" name="Google Shape;52;p54">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53" name="Google Shape;53;p54">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54" name="Google Shape;54;p54"/>
          <p:cNvPicPr preferRelativeResize="0"/>
          <p:nvPr/>
        </p:nvPicPr>
        <p:blipFill rotWithShape="1">
          <a:blip r:embed="rId8">
            <a:alphaModFix/>
          </a:blip>
          <a:srcRect/>
          <a:stretch/>
        </p:blipFill>
        <p:spPr>
          <a:xfrm rot="-5400000">
            <a:off x="-4461520" y="1421450"/>
            <a:ext cx="10181153" cy="4015102"/>
          </a:xfrm>
          <a:prstGeom prst="rect">
            <a:avLst/>
          </a:prstGeom>
          <a:noFill/>
          <a:ln>
            <a:noFill/>
          </a:ln>
        </p:spPr>
      </p:pic>
      <p:pic>
        <p:nvPicPr>
          <p:cNvPr id="55" name="Google Shape;55;p54"/>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56" name="Google Shape;56;p54"/>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4"/>
          <p:cNvSpPr>
            <a:spLocks noGrp="1"/>
          </p:cNvSpPr>
          <p:nvPr>
            <p:ph type="pic" idx="2"/>
          </p:nvPr>
        </p:nvSpPr>
        <p:spPr>
          <a:xfrm>
            <a:off x="1115755" y="2561389"/>
            <a:ext cx="1329472" cy="1630267"/>
          </a:xfrm>
          <a:prstGeom prst="roundRect">
            <a:avLst>
              <a:gd name="adj" fmla="val 16667"/>
            </a:avLst>
          </a:prstGeom>
          <a:solidFill>
            <a:schemeClr val="lt2"/>
          </a:solidFill>
          <a:ln>
            <a:noFill/>
          </a:ln>
        </p:spPr>
      </p:sp>
      <p:sp>
        <p:nvSpPr>
          <p:cNvPr id="58" name="Google Shape;58;p54"/>
          <p:cNvSpPr txBox="1">
            <a:spLocks noGrp="1"/>
          </p:cNvSpPr>
          <p:nvPr>
            <p:ph type="body" idx="3"/>
          </p:nvPr>
        </p:nvSpPr>
        <p:spPr>
          <a:xfrm>
            <a:off x="2781086" y="2611618"/>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4"/>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0" name="Google Shape;60;p54"/>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4"/>
          <p:cNvSpPr>
            <a:spLocks noGrp="1"/>
          </p:cNvSpPr>
          <p:nvPr>
            <p:ph type="pic" idx="5"/>
          </p:nvPr>
        </p:nvSpPr>
        <p:spPr>
          <a:xfrm>
            <a:off x="6307219" y="2561389"/>
            <a:ext cx="1329472" cy="1630267"/>
          </a:xfrm>
          <a:prstGeom prst="roundRect">
            <a:avLst>
              <a:gd name="adj" fmla="val 16667"/>
            </a:avLst>
          </a:prstGeom>
          <a:solidFill>
            <a:schemeClr val="lt2"/>
          </a:solidFill>
          <a:ln>
            <a:noFill/>
          </a:ln>
        </p:spPr>
      </p:sp>
      <p:sp>
        <p:nvSpPr>
          <p:cNvPr id="62" name="Google Shape;62;p54"/>
          <p:cNvSpPr txBox="1">
            <a:spLocks noGrp="1"/>
          </p:cNvSpPr>
          <p:nvPr>
            <p:ph type="body" idx="6"/>
          </p:nvPr>
        </p:nvSpPr>
        <p:spPr>
          <a:xfrm>
            <a:off x="8001964" y="2561389"/>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4"/>
          <p:cNvSpPr txBox="1">
            <a:spLocks noGrp="1"/>
          </p:cNvSpPr>
          <p:nvPr>
            <p:ph type="body" idx="7"/>
          </p:nvPr>
        </p:nvSpPr>
        <p:spPr>
          <a:xfrm>
            <a:off x="940760"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4"/>
          <p:cNvSpPr txBox="1">
            <a:spLocks noGrp="1"/>
          </p:cNvSpPr>
          <p:nvPr>
            <p:ph type="body" idx="8"/>
          </p:nvPr>
        </p:nvSpPr>
        <p:spPr>
          <a:xfrm>
            <a:off x="6132224"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4">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66" name="Google Shape;66;p54">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plit Photo_Double">
  <p:cSld name="4_Split Photo_Double">
    <p:spTree>
      <p:nvGrpSpPr>
        <p:cNvPr id="1" name="Shape 67"/>
        <p:cNvGrpSpPr/>
        <p:nvPr/>
      </p:nvGrpSpPr>
      <p:grpSpPr>
        <a:xfrm>
          <a:off x="0" y="0"/>
          <a:ext cx="0" cy="0"/>
          <a:chOff x="0" y="0"/>
          <a:chExt cx="0" cy="0"/>
        </a:xfrm>
      </p:grpSpPr>
      <p:pic>
        <p:nvPicPr>
          <p:cNvPr id="68" name="Google Shape;68;p55"/>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69" name="Google Shape;69;p55"/>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a:spLocks noGrp="1"/>
          </p:cNvSpPr>
          <p:nvPr>
            <p:ph type="pic" idx="2"/>
          </p:nvPr>
        </p:nvSpPr>
        <p:spPr>
          <a:xfrm>
            <a:off x="7417484" y="672895"/>
            <a:ext cx="3567327" cy="2481774"/>
          </a:xfrm>
          <a:prstGeom prst="roundRect">
            <a:avLst>
              <a:gd name="adj" fmla="val 16667"/>
            </a:avLst>
          </a:prstGeom>
          <a:solidFill>
            <a:schemeClr val="lt2"/>
          </a:solidFill>
          <a:ln>
            <a:noFill/>
          </a:ln>
        </p:spPr>
      </p:sp>
      <p:sp>
        <p:nvSpPr>
          <p:cNvPr id="71" name="Google Shape;71;p55"/>
          <p:cNvSpPr>
            <a:spLocks noGrp="1"/>
          </p:cNvSpPr>
          <p:nvPr>
            <p:ph type="pic" idx="3"/>
          </p:nvPr>
        </p:nvSpPr>
        <p:spPr>
          <a:xfrm>
            <a:off x="7433126" y="3553943"/>
            <a:ext cx="3567327" cy="2481774"/>
          </a:xfrm>
          <a:prstGeom prst="roundRect">
            <a:avLst>
              <a:gd name="adj" fmla="val 16667"/>
            </a:avLst>
          </a:prstGeom>
          <a:solidFill>
            <a:schemeClr val="lt2"/>
          </a:solidFill>
          <a:ln>
            <a:noFill/>
          </a:ln>
        </p:spPr>
      </p:sp>
      <p:sp>
        <p:nvSpPr>
          <p:cNvPr id="72" name="Google Shape;72;p55"/>
          <p:cNvSpPr txBox="1">
            <a:spLocks noGrp="1"/>
          </p:cNvSpPr>
          <p:nvPr>
            <p:ph type="body" idx="4"/>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5"/>
          <p:cNvSpPr txBox="1">
            <a:spLocks noGrp="1"/>
          </p:cNvSpPr>
          <p:nvPr>
            <p:ph type="body" idx="5"/>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5"/>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5" name="Google Shape;75;p55"/>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55">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77" name="Google Shape;77;p55">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78" name="Google Shape;78;p55">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79" name="Google Shape;79;p55">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80" name="Google Shape;80;p55"/>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81" name="Google Shape;81;p55">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82" name="Google Shape;82;p55">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83" name="Google Shape;83;p55">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Split Photo_Single">
  <p:cSld name="5_Split Photo_Single">
    <p:spTree>
      <p:nvGrpSpPr>
        <p:cNvPr id="1" name="Shape 84"/>
        <p:cNvGrpSpPr/>
        <p:nvPr/>
      </p:nvGrpSpPr>
      <p:grpSpPr>
        <a:xfrm>
          <a:off x="0" y="0"/>
          <a:ext cx="0" cy="0"/>
          <a:chOff x="0" y="0"/>
          <a:chExt cx="0" cy="0"/>
        </a:xfrm>
      </p:grpSpPr>
      <p:pic>
        <p:nvPicPr>
          <p:cNvPr id="85" name="Google Shape;85;p56"/>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86" name="Google Shape;86;p56"/>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6"/>
          <p:cNvSpPr>
            <a:spLocks noGrp="1"/>
          </p:cNvSpPr>
          <p:nvPr>
            <p:ph type="pic" idx="2"/>
          </p:nvPr>
        </p:nvSpPr>
        <p:spPr>
          <a:xfrm>
            <a:off x="7417484" y="672895"/>
            <a:ext cx="3567327" cy="5362780"/>
          </a:xfrm>
          <a:prstGeom prst="roundRect">
            <a:avLst>
              <a:gd name="adj" fmla="val 16667"/>
            </a:avLst>
          </a:prstGeom>
          <a:solidFill>
            <a:schemeClr val="lt2"/>
          </a:solidFill>
          <a:ln>
            <a:noFill/>
          </a:ln>
        </p:spPr>
      </p:sp>
      <p:sp>
        <p:nvSpPr>
          <p:cNvPr id="88" name="Google Shape;88;p56"/>
          <p:cNvSpPr txBox="1">
            <a:spLocks noGrp="1"/>
          </p:cNvSpPr>
          <p:nvPr>
            <p:ph type="body" idx="3"/>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6"/>
          <p:cNvSpPr txBox="1">
            <a:spLocks noGrp="1"/>
          </p:cNvSpPr>
          <p:nvPr>
            <p:ph type="body" idx="4"/>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6"/>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91" name="Google Shape;91;p56"/>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p56">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93" name="Google Shape;93;p56">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94" name="Google Shape;94;p56">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95" name="Google Shape;95;p56">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96" name="Google Shape;96;p56"/>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97" name="Google Shape;97;p56">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98" name="Google Shape;98;p56">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99" name="Google Shape;99;p56">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wo Column">
  <p:cSld name="6_Two Column">
    <p:spTree>
      <p:nvGrpSpPr>
        <p:cNvPr id="1" name="Shape 100"/>
        <p:cNvGrpSpPr/>
        <p:nvPr/>
      </p:nvGrpSpPr>
      <p:grpSpPr>
        <a:xfrm>
          <a:off x="0" y="0"/>
          <a:ext cx="0" cy="0"/>
          <a:chOff x="0" y="0"/>
          <a:chExt cx="0" cy="0"/>
        </a:xfrm>
      </p:grpSpPr>
      <p:pic>
        <p:nvPicPr>
          <p:cNvPr id="101" name="Google Shape;101;p57"/>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02" name="Google Shape;102;p57"/>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7"/>
          <p:cNvSpPr txBox="1">
            <a:spLocks noGrp="1"/>
          </p:cNvSpPr>
          <p:nvPr>
            <p:ph type="body" idx="2"/>
          </p:nvPr>
        </p:nvSpPr>
        <p:spPr>
          <a:xfrm>
            <a:off x="1116014"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57"/>
          <p:cNvSpPr txBox="1">
            <a:spLocks noGrp="1"/>
          </p:cNvSpPr>
          <p:nvPr>
            <p:ph type="body" idx="3"/>
          </p:nvPr>
        </p:nvSpPr>
        <p:spPr>
          <a:xfrm>
            <a:off x="6298292"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7"/>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7"/>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07" name="Google Shape;107;p57"/>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 name="Google Shape;108;p57">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09" name="Google Shape;109;p57">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10" name="Google Shape;110;p57">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11" name="Google Shape;111;p57">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12" name="Google Shape;112;p57"/>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13" name="Google Shape;113;p57">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14" name="Google Shape;114;p57">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15" name="Google Shape;115;p57">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A7DE1"/>
              </a:buClr>
              <a:buSzPts val="4400"/>
              <a:buFont typeface="Arial"/>
              <a:buNone/>
              <a:defRPr sz="4400" b="1" i="0" u="none" strike="noStrike" cap="none">
                <a:solidFill>
                  <a:srgbClr val="2A7DE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4C_D9CC25B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partisanpolicy.org/blog/american-public-weighs-in-national-child-welfare-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partisanpolicy.org/policy-area/child-welfar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8_12C94F7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LMANNING@BIPARTISANPOLICY.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41097" y="1980900"/>
            <a:ext cx="12109806" cy="2305310"/>
          </a:xfrm>
          <a:prstGeom prst="rect">
            <a:avLst/>
          </a:prstGeom>
          <a:noFill/>
          <a:ln>
            <a:noFill/>
          </a:ln>
        </p:spPr>
        <p:txBody>
          <a:bodyPr spcFirstLastPara="1" wrap="square" lIns="91425" tIns="45700" rIns="91425" bIns="45700" anchor="t" anchorCtr="0">
            <a:noAutofit/>
          </a:bodyPr>
          <a:lstStyle/>
          <a:p>
            <a:pPr marL="0" indent="0">
              <a:spcBef>
                <a:spcPts val="0"/>
              </a:spcBef>
              <a:buSzPts val="4400"/>
            </a:pPr>
            <a:r>
              <a:rPr lang="en-US" sz="4800" dirty="0">
                <a:latin typeface="Styrene A Black"/>
                <a:sym typeface="Arial"/>
              </a:rPr>
              <a:t>The Public Weighs In on Nation’s Child Welfare System:</a:t>
            </a:r>
            <a:r>
              <a:rPr lang="en-US" sz="4800" dirty="0">
                <a:latin typeface="Styrene A Black"/>
              </a:rPr>
              <a:t> How Experience with the System Affects Attitudes and Perspectives</a:t>
            </a:r>
            <a:endParaRPr lang="en-US" sz="4800" dirty="0">
              <a:latin typeface="Styrene A Black" pitchFamily="50" charset="0"/>
            </a:endParaRPr>
          </a:p>
        </p:txBody>
      </p:sp>
      <p:sp>
        <p:nvSpPr>
          <p:cNvPr id="218" name="Google Shape;218;p1"/>
          <p:cNvSpPr txBox="1">
            <a:spLocks noGrp="1"/>
          </p:cNvSpPr>
          <p:nvPr>
            <p:ph type="body" idx="2"/>
          </p:nvPr>
        </p:nvSpPr>
        <p:spPr>
          <a:xfrm>
            <a:off x="0" y="5472997"/>
            <a:ext cx="12192000" cy="6961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800"/>
              <a:buNone/>
            </a:pPr>
            <a:endParaRPr lang="en-US" dirty="0">
              <a:latin typeface="Styrene A Regular" pitchFamily="50" charset="0"/>
              <a:sym typeface="Arial"/>
            </a:endParaRPr>
          </a:p>
          <a:p>
            <a:pPr marL="0" lvl="0" indent="0" algn="ctr" rtl="0">
              <a:lnSpc>
                <a:spcPct val="90000"/>
              </a:lnSpc>
              <a:spcBef>
                <a:spcPts val="0"/>
              </a:spcBef>
              <a:spcAft>
                <a:spcPts val="0"/>
              </a:spcAft>
              <a:buClr>
                <a:schemeClr val="lt1"/>
              </a:buClr>
              <a:buSzPts val="1800"/>
              <a:buNone/>
            </a:pPr>
            <a:r>
              <a:rPr lang="en-US" dirty="0">
                <a:latin typeface="Styrene A Regular"/>
                <a:sym typeface="Arial"/>
              </a:rPr>
              <a:t>February </a:t>
            </a:r>
            <a:r>
              <a:rPr lang="en-US" dirty="0">
                <a:latin typeface="Styrene A Regular"/>
              </a:rPr>
              <a:t>2024</a:t>
            </a:r>
            <a:endParaRPr dirty="0">
              <a:latin typeface="Styrene A Regular"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3" name="Google Shape;255;p7">
            <a:extLst>
              <a:ext uri="{FF2B5EF4-FFF2-40B4-BE49-F238E27FC236}">
                <a16:creationId xmlns:a16="http://schemas.microsoft.com/office/drawing/2014/main" id="{D223F380-22B8-AC25-85C5-629E15127A54}"/>
              </a:ext>
            </a:extLst>
          </p:cNvPr>
          <p:cNvSpPr txBox="1"/>
          <p:nvPr/>
        </p:nvSpPr>
        <p:spPr>
          <a:xfrm>
            <a:off x="9225036" y="5438111"/>
            <a:ext cx="215733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top five responses for the total population broken down by party affiliation. Respondents could “select all that apply.”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sz="1000" i="1">
              <a:latin typeface="Styrene A Regular" pitchFamily="50" charset="0"/>
            </a:endParaRPr>
          </a:p>
        </p:txBody>
      </p:sp>
      <p:sp>
        <p:nvSpPr>
          <p:cNvPr id="6" name="Google Shape;261;p6">
            <a:extLst>
              <a:ext uri="{FF2B5EF4-FFF2-40B4-BE49-F238E27FC236}">
                <a16:creationId xmlns:a16="http://schemas.microsoft.com/office/drawing/2014/main" id="{04FDBDA0-15C8-929C-8AEF-601876EDEB99}"/>
              </a:ext>
            </a:extLst>
          </p:cNvPr>
          <p:cNvSpPr txBox="1">
            <a:spLocks/>
          </p:cNvSpPr>
          <p:nvPr/>
        </p:nvSpPr>
        <p:spPr>
          <a:xfrm>
            <a:off x="1096435" y="382701"/>
            <a:ext cx="9795393" cy="640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a:rPr>
              <a:t>Which of the following factors do you think are </a:t>
            </a:r>
            <a:r>
              <a:rPr lang="en-US" sz="2800" u="sng">
                <a:solidFill>
                  <a:srgbClr val="3C618C"/>
                </a:solidFill>
                <a:latin typeface="Styrene A Black"/>
              </a:rPr>
              <a:t>significant contributors</a:t>
            </a:r>
            <a:r>
              <a:rPr lang="en-US" sz="2800">
                <a:solidFill>
                  <a:srgbClr val="3C618C"/>
                </a:solidFill>
                <a:latin typeface="Styrene A Black"/>
              </a:rPr>
              <a:t> to why CHILD ABUSE occurs?</a:t>
            </a:r>
          </a:p>
        </p:txBody>
      </p:sp>
      <p:pic>
        <p:nvPicPr>
          <p:cNvPr id="5" name="Picture 4" descr="A graph of different colored bars&#10;&#10;Description automatically generated with medium confidence">
            <a:extLst>
              <a:ext uri="{FF2B5EF4-FFF2-40B4-BE49-F238E27FC236}">
                <a16:creationId xmlns:a16="http://schemas.microsoft.com/office/drawing/2014/main" id="{9D5F916F-0BA6-D54C-A907-C7CD3F8D89F8}"/>
              </a:ext>
            </a:extLst>
          </p:cNvPr>
          <p:cNvPicPr>
            <a:picLocks noChangeAspect="1"/>
          </p:cNvPicPr>
          <p:nvPr/>
        </p:nvPicPr>
        <p:blipFill>
          <a:blip r:embed="rId4"/>
          <a:stretch>
            <a:fillRect/>
          </a:stretch>
        </p:blipFill>
        <p:spPr>
          <a:xfrm>
            <a:off x="2844277" y="1324970"/>
            <a:ext cx="6380759" cy="55330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1185333" y="393539"/>
            <a:ext cx="10357360"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a:rPr>
              <a:t>Which of the following factors do you think is typically the </a:t>
            </a:r>
            <a:r>
              <a:rPr lang="en-US" sz="2800" u="sng" dirty="0">
                <a:solidFill>
                  <a:srgbClr val="3C618C"/>
                </a:solidFill>
                <a:latin typeface="Styrene A Black"/>
              </a:rPr>
              <a:t>primary cause</a:t>
            </a:r>
            <a:r>
              <a:rPr lang="en-US" sz="2800" dirty="0">
                <a:solidFill>
                  <a:srgbClr val="3C618C"/>
                </a:solidFill>
                <a:latin typeface="Styrene A Black"/>
              </a:rPr>
              <a:t> of CHILD ABUSE?</a:t>
            </a:r>
          </a:p>
        </p:txBody>
      </p:sp>
      <p:sp>
        <p:nvSpPr>
          <p:cNvPr id="277" name="Google Shape;277;p8"/>
          <p:cNvSpPr txBox="1"/>
          <p:nvPr/>
        </p:nvSpPr>
        <p:spPr>
          <a:xfrm>
            <a:off x="9188109" y="5648940"/>
            <a:ext cx="2207491"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4" name="Picture 3" descr="A graph of a child with numbers and text&#10;&#10;Description automatically generated with medium confidence">
            <a:extLst>
              <a:ext uri="{FF2B5EF4-FFF2-40B4-BE49-F238E27FC236}">
                <a16:creationId xmlns:a16="http://schemas.microsoft.com/office/drawing/2014/main" id="{0A8E6A30-FD99-A8BA-54F4-A46E28500259}"/>
              </a:ext>
            </a:extLst>
          </p:cNvPr>
          <p:cNvPicPr>
            <a:picLocks noChangeAspect="1"/>
          </p:cNvPicPr>
          <p:nvPr/>
        </p:nvPicPr>
        <p:blipFill>
          <a:blip r:embed="rId4"/>
          <a:stretch>
            <a:fillRect/>
          </a:stretch>
        </p:blipFill>
        <p:spPr>
          <a:xfrm>
            <a:off x="2889841" y="1371601"/>
            <a:ext cx="6302398" cy="54650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993520" y="395428"/>
            <a:ext cx="10357360" cy="553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Parental Neglect and Abuse</a:t>
            </a:r>
          </a:p>
        </p:txBody>
      </p:sp>
      <p:sp>
        <p:nvSpPr>
          <p:cNvPr id="277" name="Google Shape;277;p8"/>
          <p:cNvSpPr txBox="1"/>
          <p:nvPr/>
        </p:nvSpPr>
        <p:spPr>
          <a:xfrm>
            <a:off x="9363076" y="5961142"/>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4" name="Picture 3" descr="A graph with different colored bars&#10;&#10;Description automatically generated">
            <a:extLst>
              <a:ext uri="{FF2B5EF4-FFF2-40B4-BE49-F238E27FC236}">
                <a16:creationId xmlns:a16="http://schemas.microsoft.com/office/drawing/2014/main" id="{32E9D875-136A-B319-D5AD-C0C099F884A4}"/>
              </a:ext>
            </a:extLst>
          </p:cNvPr>
          <p:cNvPicPr>
            <a:picLocks noChangeAspect="1"/>
          </p:cNvPicPr>
          <p:nvPr/>
        </p:nvPicPr>
        <p:blipFill>
          <a:blip r:embed="rId3"/>
          <a:stretch>
            <a:fillRect/>
          </a:stretch>
        </p:blipFill>
        <p:spPr>
          <a:xfrm>
            <a:off x="2738108" y="1055059"/>
            <a:ext cx="6667500" cy="5781675"/>
          </a:xfrm>
          <a:prstGeom prst="rect">
            <a:avLst/>
          </a:prstGeom>
        </p:spPr>
      </p:pic>
    </p:spTree>
    <p:extLst>
      <p:ext uri="{BB962C8B-B14F-4D97-AF65-F5344CB8AC3E}">
        <p14:creationId xmlns:p14="http://schemas.microsoft.com/office/powerpoint/2010/main" val="426577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body" idx="2"/>
          </p:nvPr>
        </p:nvSpPr>
        <p:spPr>
          <a:xfrm>
            <a:off x="1017154" y="304023"/>
            <a:ext cx="10157692" cy="12673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“Parents who have been ABUSIVE can provide safe and nurturing care for their children when they receive needed supports.”</a:t>
            </a:r>
          </a:p>
        </p:txBody>
      </p:sp>
      <p:pic>
        <p:nvPicPr>
          <p:cNvPr id="4" name="Picture 3" descr="A graph of a number of people&#10;&#10;Description automatically generated with medium confidence">
            <a:extLst>
              <a:ext uri="{FF2B5EF4-FFF2-40B4-BE49-F238E27FC236}">
                <a16:creationId xmlns:a16="http://schemas.microsoft.com/office/drawing/2014/main" id="{0A8089E3-8418-B70C-9F7F-497BE3D13720}"/>
              </a:ext>
            </a:extLst>
          </p:cNvPr>
          <p:cNvPicPr>
            <a:picLocks noChangeAspect="1"/>
          </p:cNvPicPr>
          <p:nvPr/>
        </p:nvPicPr>
        <p:blipFill>
          <a:blip r:embed="rId3"/>
          <a:stretch>
            <a:fillRect/>
          </a:stretch>
        </p:blipFill>
        <p:spPr>
          <a:xfrm>
            <a:off x="3134389" y="1508510"/>
            <a:ext cx="6169099" cy="5349490"/>
          </a:xfrm>
          <a:prstGeom prst="rect">
            <a:avLst/>
          </a:prstGeom>
        </p:spPr>
      </p:pic>
    </p:spTree>
    <p:extLst>
      <p:ext uri="{BB962C8B-B14F-4D97-AF65-F5344CB8AC3E}">
        <p14:creationId xmlns:p14="http://schemas.microsoft.com/office/powerpoint/2010/main" val="260625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body" idx="2"/>
          </p:nvPr>
        </p:nvSpPr>
        <p:spPr>
          <a:xfrm>
            <a:off x="1013100" y="326819"/>
            <a:ext cx="10356300" cy="12673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am more understanding of parents involved in cases of child abuse or neglect if I know they are trying to get help or find a way out of their situation.” </a:t>
            </a:r>
          </a:p>
        </p:txBody>
      </p:sp>
      <p:pic>
        <p:nvPicPr>
          <p:cNvPr id="6" name="Picture 5" descr="A graph of a number of people&#10;&#10;Description automatically generated with medium confidence">
            <a:extLst>
              <a:ext uri="{FF2B5EF4-FFF2-40B4-BE49-F238E27FC236}">
                <a16:creationId xmlns:a16="http://schemas.microsoft.com/office/drawing/2014/main" id="{0AD5803F-B26E-3242-EE1B-436EC52E69D5}"/>
              </a:ext>
            </a:extLst>
          </p:cNvPr>
          <p:cNvPicPr>
            <a:picLocks noChangeAspect="1"/>
          </p:cNvPicPr>
          <p:nvPr/>
        </p:nvPicPr>
        <p:blipFill>
          <a:blip r:embed="rId3"/>
          <a:stretch>
            <a:fillRect/>
          </a:stretch>
        </p:blipFill>
        <p:spPr>
          <a:xfrm>
            <a:off x="3506531" y="1538828"/>
            <a:ext cx="6115934" cy="53033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1"/>
          <p:cNvSpPr txBox="1">
            <a:spLocks noGrp="1"/>
          </p:cNvSpPr>
          <p:nvPr>
            <p:ph type="body" idx="2"/>
          </p:nvPr>
        </p:nvSpPr>
        <p:spPr>
          <a:xfrm>
            <a:off x="1132507" y="505729"/>
            <a:ext cx="9885890" cy="8629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think that most acts of child neglect or abuse usually aren't the parent's fault, but rather a product of unfortunate circumstances.”</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4" name="Picture 3" descr="A graph of a number of people&#10;&#10;Description automatically generated with medium confidence">
            <a:extLst>
              <a:ext uri="{FF2B5EF4-FFF2-40B4-BE49-F238E27FC236}">
                <a16:creationId xmlns:a16="http://schemas.microsoft.com/office/drawing/2014/main" id="{0914599A-C56D-1A34-5326-0F6FB588B772}"/>
              </a:ext>
            </a:extLst>
          </p:cNvPr>
          <p:cNvPicPr>
            <a:picLocks noChangeAspect="1"/>
          </p:cNvPicPr>
          <p:nvPr/>
        </p:nvPicPr>
        <p:blipFill>
          <a:blip r:embed="rId3"/>
          <a:stretch>
            <a:fillRect/>
          </a:stretch>
        </p:blipFill>
        <p:spPr>
          <a:xfrm>
            <a:off x="3028066" y="1674469"/>
            <a:ext cx="5977713" cy="51835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4"/>
          <p:cNvSpPr txBox="1">
            <a:spLocks noGrp="1"/>
          </p:cNvSpPr>
          <p:nvPr>
            <p:ph type="body" idx="1"/>
          </p:nvPr>
        </p:nvSpPr>
        <p:spPr>
          <a:xfrm>
            <a:off x="1181527" y="2472145"/>
            <a:ext cx="10445393" cy="191371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Public Perceptions of the Ideal U.S. Child Welfare System</a:t>
            </a:r>
            <a:endParaRPr sz="4800">
              <a:latin typeface="Styrene A Black" pitchFamily="5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2" y="492288"/>
            <a:ext cx="1012587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761862" y="1538030"/>
            <a:ext cx="10709607" cy="4301456"/>
          </a:xfrm>
          <a:prstGeom prst="rect">
            <a:avLst/>
          </a:prstGeom>
          <a:noFill/>
          <a:ln>
            <a:noFill/>
          </a:ln>
        </p:spPr>
        <p:txBody>
          <a:bodyPr spcFirstLastPara="1" wrap="square" lIns="91425" tIns="45700" rIns="91425" bIns="45700" anchor="t" anchorCtr="0">
            <a:noAutofit/>
          </a:bodyPr>
          <a:lstStyle/>
          <a:p>
            <a:pPr marL="0" indent="0">
              <a:spcBef>
                <a:spcPts val="0"/>
              </a:spcBef>
              <a:buClrTx/>
              <a:buSzTx/>
              <a:defRPr/>
            </a:pPr>
            <a:r>
              <a:rPr lang="en-US" sz="2200" b="1" kern="1200" dirty="0">
                <a:solidFill>
                  <a:prstClr val="black"/>
                </a:solidFill>
                <a:latin typeface="Styrene A Regular"/>
                <a:ea typeface="+mn-ea"/>
                <a:cs typeface="+mn-cs"/>
              </a:rPr>
              <a:t>Experience with the system affected respondents' perspectives on the role of government in intervening in families' lives.</a:t>
            </a:r>
            <a:endParaRPr lang="en-US" sz="2200" b="1" i="0" u="none" strike="noStrike" kern="1200" cap="none" spc="0" normalizeH="0" baseline="0" noProof="0" dirty="0">
              <a:ln>
                <a:noFill/>
              </a:ln>
              <a:solidFill>
                <a:prstClr val="black"/>
              </a:solidFill>
              <a:effectLst/>
              <a:uLnTx/>
              <a:uFillTx/>
              <a:latin typeface="Styrene A Regular" pitchFamily="50" charset="0"/>
              <a:ea typeface="+mn-ea"/>
              <a:cs typeface="+mn-cs"/>
            </a:endParaRPr>
          </a:p>
          <a:p>
            <a:pPr marL="0" indent="0">
              <a:lnSpc>
                <a:spcPct val="100000"/>
              </a:lnSpc>
              <a:spcBef>
                <a:spcPts val="0"/>
              </a:spcBef>
              <a:buClrTx/>
              <a:buSzTx/>
              <a:defRPr/>
            </a:pPr>
            <a:endParaRPr lang="en-US" sz="1800" b="1" kern="1200" dirty="0">
              <a:solidFill>
                <a:prstClr val="black"/>
              </a:solidFill>
              <a:latin typeface="Styrene A Regular"/>
              <a:ea typeface="+mn-ea"/>
              <a:cs typeface="+mn-cs"/>
            </a:endParaRPr>
          </a:p>
          <a:p>
            <a:pPr marL="742950" lvl="1" indent="-285750">
              <a:lnSpc>
                <a:spcPct val="100000"/>
              </a:lnSpc>
              <a:spcBef>
                <a:spcPts val="0"/>
              </a:spcBef>
              <a:buClrTx/>
              <a:buSzTx/>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Styrene A Regular"/>
                <a:ea typeface="+mn-ea"/>
                <a:cs typeface="+mn-cs"/>
              </a:rPr>
              <a:t>Those with non-personal system involvement are more likely to favor government’s interest in ensuring children’s well being over parents’ authority.</a:t>
            </a:r>
            <a:r>
              <a:rPr lang="en-US" sz="2000" kern="1200" dirty="0">
                <a:solidFill>
                  <a:prstClr val="black"/>
                </a:solidFill>
                <a:latin typeface="Styrene A Regular"/>
                <a:ea typeface="+mn-ea"/>
                <a:cs typeface="+mn-cs"/>
              </a:rPr>
              <a:t> [Slide 21]</a:t>
            </a:r>
            <a:endParaRPr lang="en-US" sz="2000" i="0" u="none" strike="noStrike" kern="1200" cap="none" spc="0" normalizeH="0" baseline="0" noProof="0" dirty="0">
              <a:ln>
                <a:noFill/>
              </a:ln>
              <a:solidFill>
                <a:prstClr val="black"/>
              </a:solidFill>
              <a:effectLst/>
              <a:uLnTx/>
              <a:uFillTx/>
              <a:latin typeface="Styrene A Regular" pitchFamily="50" charset="0"/>
              <a:ea typeface="+mn-ea"/>
              <a:cs typeface="+mn-cs"/>
            </a:endParaRPr>
          </a:p>
          <a:p>
            <a:pPr marL="457200" lvl="1" indent="0">
              <a:lnSpc>
                <a:spcPct val="100000"/>
              </a:lnSpc>
              <a:spcBef>
                <a:spcPts val="0"/>
              </a:spcBef>
              <a:buClrTx/>
              <a:buSzTx/>
              <a:buNone/>
              <a:defRPr/>
            </a:pPr>
            <a:endParaRPr lang="en-US" sz="2000" kern="1200" dirty="0">
              <a:solidFill>
                <a:prstClr val="black"/>
              </a:solidFill>
              <a:latin typeface="Styrene A Regular"/>
              <a:ea typeface="+mn-ea"/>
              <a:cs typeface="+mn-cs"/>
            </a:endParaRPr>
          </a:p>
          <a:p>
            <a:pPr marL="742950" lvl="1" indent="-285750">
              <a:lnSpc>
                <a:spcPct val="100000"/>
              </a:lnSpc>
              <a:spcBef>
                <a:spcPts val="0"/>
              </a:spcBef>
              <a:buClrTx/>
              <a:buSzTx/>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Styrene A Regular"/>
                <a:ea typeface="+mn-ea"/>
                <a:cs typeface="+mn-cs"/>
              </a:rPr>
              <a:t>However, those without system involvement are more likely to believe the system should favor protecting children over strengthening families. [Slide 23]</a:t>
            </a:r>
            <a:endParaRPr lang="en-US" sz="2000" i="0" u="none" strike="noStrike" kern="1200" cap="none" spc="0" normalizeH="0" baseline="0" noProof="0" dirty="0">
              <a:ln>
                <a:noFill/>
              </a:ln>
              <a:solidFill>
                <a:prstClr val="black"/>
              </a:solidFill>
              <a:effectLst/>
              <a:uLnTx/>
              <a:uFillTx/>
              <a:latin typeface="Styrene A Regular"/>
              <a:ea typeface="+mn-ea"/>
              <a:cs typeface="+mn-cs"/>
            </a:endParaRPr>
          </a:p>
          <a:p>
            <a:pPr marL="0">
              <a:spcBef>
                <a:spcPts val="0"/>
              </a:spcBef>
            </a:pPr>
            <a:endParaRPr lang="en-US" sz="1800" b="1" dirty="0">
              <a:latin typeface="Styrene A Regular" pitchFamily="50" charset="0"/>
            </a:endParaRPr>
          </a:p>
          <a:p>
            <a:pPr marL="228600" indent="0">
              <a:spcAft>
                <a:spcPts val="1000"/>
              </a:spcAft>
              <a:buSzPts val="2000"/>
            </a:pPr>
            <a:r>
              <a:rPr lang="en-US" sz="1800" b="1" dirty="0">
                <a:latin typeface="Styrene A Regular" pitchFamily="50" charset="0"/>
              </a:rPr>
              <a:t> </a:t>
            </a:r>
            <a:endParaRPr lang="en-US" sz="1800" dirty="0">
              <a:latin typeface="Styrene A Regular" pitchFamily="50" charset="0"/>
            </a:endParaRPr>
          </a:p>
          <a:p>
            <a:pPr marL="0" indent="0">
              <a:spcBef>
                <a:spcPts val="0"/>
              </a:spcBef>
              <a:spcAft>
                <a:spcPts val="600"/>
              </a:spcAft>
              <a:buSzPts val="2000"/>
            </a:pPr>
            <a:endParaRPr lang="en-US" sz="1800" dirty="0">
              <a:latin typeface="Styrene A Regular" pitchFamily="50" charset="0"/>
            </a:endParaRPr>
          </a:p>
        </p:txBody>
      </p:sp>
    </p:spTree>
    <p:extLst>
      <p:ext uri="{BB962C8B-B14F-4D97-AF65-F5344CB8AC3E}">
        <p14:creationId xmlns:p14="http://schemas.microsoft.com/office/powerpoint/2010/main" val="365403486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2" y="492288"/>
            <a:ext cx="1012587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761862" y="1423730"/>
            <a:ext cx="10457518" cy="4301456"/>
          </a:xfrm>
          <a:prstGeom prst="rect">
            <a:avLst/>
          </a:prstGeom>
          <a:noFill/>
          <a:ln>
            <a:noFill/>
          </a:ln>
        </p:spPr>
        <p:txBody>
          <a:bodyPr spcFirstLastPara="1" wrap="square" lIns="91425" tIns="45700" rIns="91425" bIns="45700" anchor="t" anchorCtr="0">
            <a:noAutofit/>
          </a:bodyPr>
          <a:lstStyle/>
          <a:p>
            <a:pPr marL="0">
              <a:spcBef>
                <a:spcPts val="0"/>
              </a:spcBef>
            </a:pPr>
            <a:r>
              <a:rPr lang="en-US" sz="2200" b="1" dirty="0">
                <a:latin typeface="Styrene A Regular" pitchFamily="50" charset="0"/>
              </a:rPr>
              <a:t>Regardless of involvement with the system, Americans have similar views on how reporting and investigation of abuse and neglect should operate.</a:t>
            </a:r>
          </a:p>
          <a:p>
            <a:pPr marL="0">
              <a:spcBef>
                <a:spcPts val="0"/>
              </a:spcBef>
            </a:pPr>
            <a:endParaRPr lang="en-US" sz="2200" b="1" dirty="0">
              <a:latin typeface="Styrene A Regular" pitchFamily="50" charset="0"/>
            </a:endParaRPr>
          </a:p>
          <a:p>
            <a:pPr marL="630238" lvl="1" indent="-173038">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Americans agree they would need evidence of harm (not just risk of harm) to make a report</a:t>
            </a:r>
            <a:r>
              <a:rPr lang="en-US" sz="2000" kern="1200" dirty="0">
                <a:solidFill>
                  <a:prstClr val="black"/>
                </a:solidFill>
                <a:latin typeface="Styrene A Regular" pitchFamily="50" charset="0"/>
                <a:ea typeface="+mn-ea"/>
                <a:cs typeface="+mn-cs"/>
              </a:rPr>
              <a:t>. [Slide 24]</a:t>
            </a:r>
          </a:p>
          <a:p>
            <a:pPr marL="630238" lvl="1" indent="-173038">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Americans agree on specific circumstances that warrant an investigation of abuse and neglect. [Slide 25, 26]</a:t>
            </a:r>
            <a:endParaRPr lang="en-US" sz="2000" b="1" dirty="0">
              <a:latin typeface="Styrene A Regular" pitchFamily="50" charset="0"/>
            </a:endParaRPr>
          </a:p>
          <a:p>
            <a:pPr marL="630238" lvl="1" indent="-173038">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Americans believe that agencies should have evidence of harm (not just risk of </a:t>
            </a:r>
            <a:r>
              <a:rPr lang="en-US" sz="2000" dirty="0">
                <a:solidFill>
                  <a:prstClr val="black"/>
                </a:solidFill>
                <a:latin typeface="Styrene A Regular" pitchFamily="50" charset="0"/>
              </a:rPr>
              <a:t>harm) </a:t>
            </a: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to investigate. [Slide 27]</a:t>
            </a:r>
          </a:p>
          <a:p>
            <a:pPr marL="630238" lvl="1" indent="-173038">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When in doubt, Americans agree the system should err on the side of investigating reports. [Slide 28]</a:t>
            </a:r>
          </a:p>
          <a:p>
            <a:pPr marL="630238" lvl="1" indent="-173038">
              <a:lnSpc>
                <a:spcPct val="100000"/>
              </a:lnSpc>
              <a:spcBef>
                <a:spcPts val="0"/>
              </a:spcBef>
              <a:buClrTx/>
              <a:buSzTx/>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endParaRPr>
          </a:p>
          <a:p>
            <a:pPr marL="228600" indent="0">
              <a:spcAft>
                <a:spcPts val="1000"/>
              </a:spcAft>
              <a:buSzPts val="2000"/>
            </a:pPr>
            <a:r>
              <a:rPr lang="en-US" sz="2000" b="1" dirty="0">
                <a:latin typeface="Styrene A Regular" pitchFamily="50" charset="0"/>
              </a:rPr>
              <a:t> </a:t>
            </a:r>
            <a:endParaRPr lang="en-US" sz="2000" dirty="0">
              <a:latin typeface="Styrene A Regular" pitchFamily="50" charset="0"/>
            </a:endParaRPr>
          </a:p>
          <a:p>
            <a:pPr marL="0" indent="0">
              <a:spcBef>
                <a:spcPts val="0"/>
              </a:spcBef>
              <a:spcAft>
                <a:spcPts val="600"/>
              </a:spcAft>
              <a:buSzPts val="2000"/>
            </a:pPr>
            <a:endParaRPr lang="en-US" sz="1800" dirty="0">
              <a:latin typeface="Styrene A Regular" pitchFamily="50" charset="0"/>
            </a:endParaRPr>
          </a:p>
        </p:txBody>
      </p:sp>
    </p:spTree>
    <p:extLst>
      <p:ext uri="{BB962C8B-B14F-4D97-AF65-F5344CB8AC3E}">
        <p14:creationId xmlns:p14="http://schemas.microsoft.com/office/powerpoint/2010/main" val="135124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E402F0E6-7B74-15FC-1202-46BEB0E4AB41}"/>
            </a:ext>
          </a:extLst>
        </p:cNvPr>
        <p:cNvGrpSpPr/>
        <p:nvPr/>
      </p:nvGrpSpPr>
      <p:grpSpPr>
        <a:xfrm>
          <a:off x="0" y="0"/>
          <a:ext cx="0" cy="0"/>
          <a:chOff x="0" y="0"/>
          <a:chExt cx="0" cy="0"/>
        </a:xfrm>
      </p:grpSpPr>
      <p:sp>
        <p:nvSpPr>
          <p:cNvPr id="243" name="Google Shape;243;p4">
            <a:extLst>
              <a:ext uri="{FF2B5EF4-FFF2-40B4-BE49-F238E27FC236}">
                <a16:creationId xmlns:a16="http://schemas.microsoft.com/office/drawing/2014/main" id="{1A66D021-DB7E-B7A6-04DB-3890D7FDAFC9}"/>
              </a:ext>
            </a:extLst>
          </p:cNvPr>
          <p:cNvSpPr txBox="1">
            <a:spLocks noGrp="1"/>
          </p:cNvSpPr>
          <p:nvPr>
            <p:ph type="body" idx="2"/>
          </p:nvPr>
        </p:nvSpPr>
        <p:spPr>
          <a:xfrm>
            <a:off x="761861" y="554815"/>
            <a:ext cx="10200305"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sz="2800">
              <a:solidFill>
                <a:srgbClr val="3C618C"/>
              </a:solidFill>
              <a:latin typeface="Styrene A Black" pitchFamily="50" charset="0"/>
            </a:endParaRPr>
          </a:p>
        </p:txBody>
      </p:sp>
      <p:sp>
        <p:nvSpPr>
          <p:cNvPr id="244" name="Google Shape;244;p4">
            <a:extLst>
              <a:ext uri="{FF2B5EF4-FFF2-40B4-BE49-F238E27FC236}">
                <a16:creationId xmlns:a16="http://schemas.microsoft.com/office/drawing/2014/main" id="{ACCE12BE-9E9B-0847-AAF5-2D1BF9B80241}"/>
              </a:ext>
            </a:extLst>
          </p:cNvPr>
          <p:cNvSpPr txBox="1">
            <a:spLocks noGrp="1"/>
          </p:cNvSpPr>
          <p:nvPr>
            <p:ph type="body" idx="4"/>
          </p:nvPr>
        </p:nvSpPr>
        <p:spPr>
          <a:xfrm>
            <a:off x="792683" y="1600476"/>
            <a:ext cx="10200305" cy="43688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Styrene A Regular" pitchFamily="50" charset="0"/>
                <a:ea typeface="+mn-ea"/>
                <a:cs typeface="+mn-cs"/>
              </a:rPr>
              <a:t>System involvement </a:t>
            </a:r>
            <a:r>
              <a:rPr lang="en-US" sz="2200" b="1" dirty="0">
                <a:solidFill>
                  <a:prstClr val="black"/>
                </a:solidFill>
                <a:latin typeface="Styrene A Regular" pitchFamily="50" charset="0"/>
              </a:rPr>
              <a:t>affects </a:t>
            </a:r>
            <a:r>
              <a:rPr kumimoji="0" lang="en-US" sz="2200" b="1" i="0" u="none" strike="noStrike" kern="1200" cap="none" spc="0" normalizeH="0" baseline="0" noProof="0" dirty="0">
                <a:ln>
                  <a:noFill/>
                </a:ln>
                <a:solidFill>
                  <a:prstClr val="black"/>
                </a:solidFill>
                <a:effectLst/>
                <a:uLnTx/>
                <a:uFillTx/>
                <a:latin typeface="Styrene A Regular" pitchFamily="50" charset="0"/>
                <a:ea typeface="+mn-ea"/>
                <a:cs typeface="+mn-cs"/>
              </a:rPr>
              <a:t>Americans’ views of how other parts of the child welfare system should operate.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Styrene A Regular" pitchFamily="50" charset="0"/>
              <a:ea typeface="+mn-ea"/>
              <a:cs typeface="+mn-cs"/>
            </a:endParaRPr>
          </a:p>
          <a:p>
            <a:pPr marL="629920" lvl="1" indent="-172720">
              <a:lnSpc>
                <a:spcPct val="100000"/>
              </a:lnSpc>
              <a:spcBef>
                <a:spcPts val="0"/>
              </a:spcBef>
              <a:buClrTx/>
              <a:buSzTx/>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Styrene A Regular" pitchFamily="50" charset="0"/>
                <a:ea typeface="+mn-ea"/>
                <a:cs typeface="+mn-cs"/>
              </a:rPr>
              <a:t>Those with personal and non-personal system involvement are more likely to favor keeping children with their family, though all groups lean this way. [Slide 29]</a:t>
            </a:r>
            <a:endParaRPr lang="en-US" sz="2000" i="0" u="none" strike="noStrike" kern="1200" cap="none" spc="0" normalizeH="0" baseline="0" noProof="0" dirty="0">
              <a:ln>
                <a:noFill/>
              </a:ln>
              <a:solidFill>
                <a:prstClr val="black"/>
              </a:solidFill>
              <a:effectLst/>
              <a:uLnTx/>
              <a:uFillTx/>
              <a:latin typeface="Styrene A Regular" pitchFamily="50" charset="0"/>
              <a:ea typeface="+mn-ea"/>
              <a:cs typeface="+mn-cs"/>
            </a:endParaRPr>
          </a:p>
          <a:p>
            <a:pPr marL="629920" lvl="1" indent="-172720">
              <a:lnSpc>
                <a:spcPct val="100000"/>
              </a:lnSpc>
              <a:spcBef>
                <a:spcPts val="0"/>
              </a:spcBef>
              <a:buClrTx/>
              <a:buSzTx/>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Styrene A Regular" pitchFamily="50" charset="0"/>
                <a:ea typeface="+mn-ea"/>
                <a:cs typeface="+mn-cs"/>
              </a:rPr>
              <a:t>Those with non-personal system involvement are less likely to support giving parents time to address challenges and are the only group to support minimizing the time children remain in care when seeking a balance. [Slide 30]</a:t>
            </a:r>
            <a:endParaRPr lang="en-US" sz="2000" i="0" u="none" strike="noStrike" kern="1200" cap="none" spc="0" normalizeH="0" baseline="0" noProof="0" dirty="0">
              <a:ln>
                <a:noFill/>
              </a:ln>
              <a:solidFill>
                <a:prstClr val="black"/>
              </a:solidFill>
              <a:effectLst/>
              <a:uLnTx/>
              <a:uFillTx/>
              <a:latin typeface="Styrene A Regular" pitchFamily="50" charset="0"/>
              <a:ea typeface="+mn-ea"/>
              <a:cs typeface="+mn-cs"/>
            </a:endParaRPr>
          </a:p>
          <a:p>
            <a:pPr marL="629920" lvl="1" indent="-172720">
              <a:lnSpc>
                <a:spcPct val="100000"/>
              </a:lnSpc>
              <a:spcBef>
                <a:spcPts val="0"/>
              </a:spcBef>
              <a:buClrTx/>
              <a:buSzTx/>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Styrene A Regular"/>
                <a:ea typeface="+mn-ea"/>
                <a:cs typeface="+mn-cs"/>
              </a:rPr>
              <a:t>A plurality of all groups believe the current policy gives parents enough time to address challenges, though those with system and personal involvement are more likely to believe </a:t>
            </a:r>
            <a:r>
              <a:rPr lang="en-US" sz="2000" dirty="0">
                <a:solidFill>
                  <a:prstClr val="black"/>
                </a:solidFill>
                <a:latin typeface="Styrene A Regular"/>
              </a:rPr>
              <a:t>that the </a:t>
            </a:r>
            <a:r>
              <a:rPr kumimoji="0" lang="en-US" sz="2000" i="0" u="none" strike="noStrike" kern="1200" cap="none" spc="0" normalizeH="0" baseline="0" noProof="0" dirty="0">
                <a:ln>
                  <a:noFill/>
                </a:ln>
                <a:solidFill>
                  <a:prstClr val="black"/>
                </a:solidFill>
                <a:effectLst/>
                <a:uLnTx/>
                <a:uFillTx/>
                <a:latin typeface="Styrene A Regular"/>
                <a:ea typeface="+mn-ea"/>
                <a:cs typeface="+mn-cs"/>
              </a:rPr>
              <a:t>current policy does not give parents enough time AND are also more likely to say it’s far too much time. [</a:t>
            </a:r>
            <a:r>
              <a:rPr lang="en-US" sz="2000" kern="1200" dirty="0">
                <a:solidFill>
                  <a:prstClr val="black"/>
                </a:solidFill>
                <a:latin typeface="Styrene A Regular"/>
                <a:ea typeface="+mn-ea"/>
                <a:cs typeface="+mn-cs"/>
              </a:rPr>
              <a:t>Slide</a:t>
            </a:r>
            <a:r>
              <a:rPr kumimoji="0" lang="en-US" sz="2000" i="0" u="none" strike="noStrike" kern="1200" cap="none" spc="0" normalizeH="0" baseline="0" noProof="0" dirty="0">
                <a:ln>
                  <a:noFill/>
                </a:ln>
                <a:solidFill>
                  <a:prstClr val="black"/>
                </a:solidFill>
                <a:effectLst/>
                <a:uLnTx/>
                <a:uFillTx/>
                <a:latin typeface="Styrene A Regular"/>
                <a:ea typeface="+mn-ea"/>
                <a:cs typeface="+mn-cs"/>
              </a:rPr>
              <a:t> 31]</a:t>
            </a:r>
            <a:endParaRPr lang="en-US" sz="2000" i="0" u="none" strike="noStrike" kern="1200" cap="none" spc="0" normalizeH="0" baseline="0" noProof="0" dirty="0">
              <a:ln>
                <a:noFill/>
              </a:ln>
              <a:solidFill>
                <a:prstClr val="black"/>
              </a:solidFill>
              <a:effectLst/>
              <a:uLnTx/>
              <a:uFillTx/>
              <a:latin typeface="Styrene A Regular"/>
              <a:ea typeface="+mn-ea"/>
              <a:cs typeface="+mn-cs"/>
            </a:endParaRPr>
          </a:p>
          <a:p>
            <a:pPr marL="228600" indent="0">
              <a:spcAft>
                <a:spcPts val="1000"/>
              </a:spcAft>
              <a:buSzPts val="2000"/>
            </a:pPr>
            <a:endParaRPr lang="en-US" sz="1800" dirty="0">
              <a:latin typeface="Styrene A Medium" pitchFamily="50" charset="0"/>
            </a:endParaRPr>
          </a:p>
          <a:p>
            <a:pPr lvl="1">
              <a:buSzPts val="2000"/>
              <a:buFont typeface="Arial,Sans-Serif" panose="020B0604020202020204" pitchFamily="34" charset="0"/>
              <a:buChar char="•"/>
            </a:pPr>
            <a:endParaRPr lang="en-US" sz="1800" dirty="0">
              <a:latin typeface="Styrene A Medium" pitchFamily="50" charset="0"/>
            </a:endParaRPr>
          </a:p>
        </p:txBody>
      </p:sp>
    </p:spTree>
    <p:extLst>
      <p:ext uri="{BB962C8B-B14F-4D97-AF65-F5344CB8AC3E}">
        <p14:creationId xmlns:p14="http://schemas.microsoft.com/office/powerpoint/2010/main" val="227953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935283" y="410385"/>
            <a:ext cx="9056700" cy="5421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BPC’s Child Welfare Initiative </a:t>
            </a:r>
            <a:endParaRPr sz="2800">
              <a:solidFill>
                <a:srgbClr val="3C618C"/>
              </a:solidFill>
              <a:latin typeface="Styrene A Black" pitchFamily="50" charset="0"/>
            </a:endParaRPr>
          </a:p>
        </p:txBody>
      </p:sp>
      <p:sp>
        <p:nvSpPr>
          <p:cNvPr id="244" name="Google Shape;244;p4"/>
          <p:cNvSpPr txBox="1">
            <a:spLocks noGrp="1"/>
          </p:cNvSpPr>
          <p:nvPr>
            <p:ph type="body" idx="4"/>
          </p:nvPr>
        </p:nvSpPr>
        <p:spPr>
          <a:xfrm>
            <a:off x="1181099" y="952500"/>
            <a:ext cx="9820275" cy="4165800"/>
          </a:xfrm>
          <a:prstGeom prst="rect">
            <a:avLst/>
          </a:prstGeom>
          <a:noFill/>
          <a:ln>
            <a:noFill/>
          </a:ln>
        </p:spPr>
        <p:txBody>
          <a:bodyPr spcFirstLastPara="1" wrap="square" lIns="91425" tIns="45700" rIns="91425" bIns="45700" anchor="t" anchorCtr="0">
            <a:noAutofit/>
          </a:bodyPr>
          <a:lstStyle/>
          <a:p>
            <a:pPr marL="457200" lvl="1" indent="0">
              <a:lnSpc>
                <a:spcPct val="100000"/>
              </a:lnSpc>
              <a:spcBef>
                <a:spcPts val="0"/>
              </a:spcBef>
              <a:spcAft>
                <a:spcPts val="600"/>
              </a:spcAft>
              <a:buSzPts val="2000"/>
              <a:buNone/>
            </a:pPr>
            <a:endParaRPr lang="en-US" sz="1200">
              <a:latin typeface="Styrene A Regular" pitchFamily="50" charset="0"/>
            </a:endParaRPr>
          </a:p>
          <a:p>
            <a:pPr marL="628650" lvl="1" indent="-171450">
              <a:lnSpc>
                <a:spcPct val="100000"/>
              </a:lnSpc>
              <a:spcBef>
                <a:spcPts val="0"/>
              </a:spcBef>
              <a:spcAft>
                <a:spcPts val="600"/>
              </a:spcAft>
              <a:buSzPts val="2000"/>
            </a:pPr>
            <a:endParaRPr lang="en-US" sz="1200">
              <a:latin typeface="Styrene A Regular" pitchFamily="50" charset="0"/>
            </a:endParaRPr>
          </a:p>
          <a:p>
            <a:pPr marL="171450" lvl="0" indent="-171450" algn="l" rtl="0">
              <a:lnSpc>
                <a:spcPct val="100000"/>
              </a:lnSpc>
              <a:spcBef>
                <a:spcPts val="0"/>
              </a:spcBef>
              <a:spcAft>
                <a:spcPts val="0"/>
              </a:spcAft>
              <a:buClr>
                <a:schemeClr val="dk1"/>
              </a:buClr>
              <a:buSzPts val="2000"/>
              <a:buFont typeface="Arial" panose="020B0604020202020204" pitchFamily="34" charset="0"/>
              <a:buChar char="•"/>
            </a:pPr>
            <a:endParaRPr lang="en-US" sz="1400">
              <a:latin typeface="Styrene A Regular" pitchFamily="50" charset="0"/>
            </a:endParaRPr>
          </a:p>
        </p:txBody>
      </p:sp>
      <p:sp>
        <p:nvSpPr>
          <p:cNvPr id="3" name="TextBox 2">
            <a:extLst>
              <a:ext uri="{FF2B5EF4-FFF2-40B4-BE49-F238E27FC236}">
                <a16:creationId xmlns:a16="http://schemas.microsoft.com/office/drawing/2014/main" id="{4F378895-A2DC-E425-B0E0-E5E23423C6C2}"/>
              </a:ext>
            </a:extLst>
          </p:cNvPr>
          <p:cNvSpPr txBox="1"/>
          <p:nvPr/>
        </p:nvSpPr>
        <p:spPr>
          <a:xfrm>
            <a:off x="935283" y="1038225"/>
            <a:ext cx="9982433" cy="526297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dirty="0">
                <a:latin typeface="Styrene A Regular" pitchFamily="50" charset="0"/>
                <a:cs typeface="Arial" panose="020B0604020202020204" pitchFamily="34" charset="0"/>
              </a:rPr>
              <a:t>In July 2023, Harris Poll and the Bipartisan Policy Center conducted a </a:t>
            </a:r>
            <a:r>
              <a:rPr lang="en-US" sz="2000" dirty="0">
                <a:latin typeface="Styrene A Regular" pitchFamily="50" charset="0"/>
                <a:cs typeface="Arial" panose="020B0604020202020204" pitchFamily="34" charset="0"/>
                <a:hlinkClick r:id="rId3"/>
              </a:rPr>
              <a:t>groundbreaking national survey </a:t>
            </a:r>
            <a:r>
              <a:rPr lang="en-US" sz="2000" dirty="0">
                <a:latin typeface="Styrene A Regular" pitchFamily="50" charset="0"/>
                <a:cs typeface="Arial" panose="020B0604020202020204" pitchFamily="34" charset="0"/>
              </a:rPr>
              <a:t>to gauge public attitudes toward the U.S. child welfare system following the launch of BPC’s </a:t>
            </a:r>
            <a:r>
              <a:rPr lang="en-US" sz="2000" dirty="0">
                <a:latin typeface="Styrene A Regular" pitchFamily="50" charset="0"/>
                <a:cs typeface="Arial" panose="020B0604020202020204" pitchFamily="34" charset="0"/>
                <a:hlinkClick r:id="rId4"/>
              </a:rPr>
              <a:t>Child Welfare Initiative</a:t>
            </a:r>
            <a:r>
              <a:rPr lang="en-US" sz="2000" dirty="0">
                <a:latin typeface="Styrene A Regular" pitchFamily="50" charset="0"/>
                <a:cs typeface="Arial" panose="020B0604020202020204" pitchFamily="34" charset="0"/>
              </a:rPr>
              <a:t>. </a:t>
            </a:r>
          </a:p>
          <a:p>
            <a:pPr marL="285750" indent="-285750">
              <a:buFont typeface="Arial" panose="020B0604020202020204" pitchFamily="34" charset="0"/>
              <a:buChar char="•"/>
            </a:pPr>
            <a:endParaRPr lang="en-US" sz="2000" dirty="0">
              <a:latin typeface="Styrene A Regular" pitchFamily="50" charset="0"/>
              <a:cs typeface="Arial" panose="020B0604020202020204" pitchFamily="34" charset="0"/>
            </a:endParaRPr>
          </a:p>
          <a:p>
            <a:pPr marL="285750" indent="-285750">
              <a:buFont typeface="Arial" panose="020B0604020202020204" pitchFamily="34" charset="0"/>
              <a:buChar char="•"/>
            </a:pPr>
            <a:r>
              <a:rPr lang="en-US" sz="2000" dirty="0">
                <a:latin typeface="Styrene A Regular" pitchFamily="50" charset="0"/>
                <a:cs typeface="Arial" panose="020B0604020202020204" pitchFamily="34" charset="0"/>
              </a:rPr>
              <a:t>Building on recent state and federal reform efforts, BPC’s new Child Welfare Initiative will tackle key issues including preventing and responding to child neglect and abuse, adoption, foster care, and other areas with the goal of elevating a vision for protecting children and supporting families.</a:t>
            </a:r>
          </a:p>
          <a:p>
            <a:pPr marL="285750" indent="-285750">
              <a:buFont typeface="Arial" panose="020B0604020202020204" pitchFamily="34" charset="0"/>
              <a:buChar char="•"/>
            </a:pPr>
            <a:endParaRPr lang="en-US" sz="2000" dirty="0">
              <a:latin typeface="Styrene A Regular" pitchFamily="50" charset="0"/>
              <a:cs typeface="Arial" panose="020B0604020202020204" pitchFamily="34" charset="0"/>
            </a:endParaRPr>
          </a:p>
          <a:p>
            <a:pPr marL="285750" indent="-285750">
              <a:buFont typeface="Arial" panose="020B0604020202020204" pitchFamily="34" charset="0"/>
              <a:buChar char="•"/>
            </a:pPr>
            <a:r>
              <a:rPr lang="en-US" sz="2000" dirty="0">
                <a:latin typeface="Styrene A Regular"/>
              </a:rPr>
              <a:t>While </a:t>
            </a:r>
            <a:r>
              <a:rPr lang="en-US" sz="2000" b="1" dirty="0">
                <a:latin typeface="Styrene A Regular"/>
              </a:rPr>
              <a:t>experience with the system—through personal or nonpersonal involvement—</a:t>
            </a:r>
            <a:r>
              <a:rPr lang="en-US" sz="2000" dirty="0">
                <a:latin typeface="Styrene A Regular"/>
              </a:rPr>
              <a:t>certainly alters respondents’ views on aspects of the child welfare system, there is also a lot of agreement on the causes of abuse and neglect as well how the system should operate. </a:t>
            </a:r>
          </a:p>
          <a:p>
            <a:endParaRPr lang="en-US" sz="1600" dirty="0">
              <a:latin typeface="Styrene A Regular" pitchFamily="50" charset="0"/>
              <a:cs typeface="Arial" panose="020B0604020202020204" pitchFamily="34" charset="0"/>
            </a:endParaRPr>
          </a:p>
        </p:txBody>
      </p:sp>
    </p:spTree>
    <p:extLst>
      <p:ext uri="{BB962C8B-B14F-4D97-AF65-F5344CB8AC3E}">
        <p14:creationId xmlns:p14="http://schemas.microsoft.com/office/powerpoint/2010/main" val="15501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E402F0E6-7B74-15FC-1202-46BEB0E4AB41}"/>
            </a:ext>
          </a:extLst>
        </p:cNvPr>
        <p:cNvGrpSpPr/>
        <p:nvPr/>
      </p:nvGrpSpPr>
      <p:grpSpPr>
        <a:xfrm>
          <a:off x="0" y="0"/>
          <a:ext cx="0" cy="0"/>
          <a:chOff x="0" y="0"/>
          <a:chExt cx="0" cy="0"/>
        </a:xfrm>
      </p:grpSpPr>
      <p:sp>
        <p:nvSpPr>
          <p:cNvPr id="243" name="Google Shape;243;p4">
            <a:extLst>
              <a:ext uri="{FF2B5EF4-FFF2-40B4-BE49-F238E27FC236}">
                <a16:creationId xmlns:a16="http://schemas.microsoft.com/office/drawing/2014/main" id="{1A66D021-DB7E-B7A6-04DB-3890D7FDAFC9}"/>
              </a:ext>
            </a:extLst>
          </p:cNvPr>
          <p:cNvSpPr txBox="1">
            <a:spLocks noGrp="1"/>
          </p:cNvSpPr>
          <p:nvPr>
            <p:ph type="body" idx="2"/>
          </p:nvPr>
        </p:nvSpPr>
        <p:spPr>
          <a:xfrm>
            <a:off x="761861" y="554815"/>
            <a:ext cx="10200305"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sz="2800">
              <a:solidFill>
                <a:srgbClr val="3C618C"/>
              </a:solidFill>
              <a:latin typeface="Styrene A Black" pitchFamily="50" charset="0"/>
            </a:endParaRPr>
          </a:p>
        </p:txBody>
      </p:sp>
      <p:sp>
        <p:nvSpPr>
          <p:cNvPr id="244" name="Google Shape;244;p4">
            <a:extLst>
              <a:ext uri="{FF2B5EF4-FFF2-40B4-BE49-F238E27FC236}">
                <a16:creationId xmlns:a16="http://schemas.microsoft.com/office/drawing/2014/main" id="{ACCE12BE-9E9B-0847-AAF5-2D1BF9B80241}"/>
              </a:ext>
            </a:extLst>
          </p:cNvPr>
          <p:cNvSpPr txBox="1">
            <a:spLocks noGrp="1"/>
          </p:cNvSpPr>
          <p:nvPr>
            <p:ph type="body" idx="4"/>
          </p:nvPr>
        </p:nvSpPr>
        <p:spPr>
          <a:xfrm>
            <a:off x="772135" y="1600475"/>
            <a:ext cx="10200305" cy="37009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Styrene A Regular" pitchFamily="50" charset="0"/>
                <a:ea typeface="+mn-ea"/>
                <a:cs typeface="+mn-cs"/>
              </a:rPr>
              <a:t>System involvement </a:t>
            </a:r>
            <a:r>
              <a:rPr lang="en-US" sz="2200" b="1" dirty="0">
                <a:solidFill>
                  <a:prstClr val="black"/>
                </a:solidFill>
                <a:latin typeface="Styrene A Regular" pitchFamily="50" charset="0"/>
              </a:rPr>
              <a:t>affects </a:t>
            </a:r>
            <a:r>
              <a:rPr kumimoji="0" lang="en-US" sz="2200" b="1" i="0" u="none" strike="noStrike" kern="1200" cap="none" spc="0" normalizeH="0" baseline="0" noProof="0" dirty="0">
                <a:ln>
                  <a:noFill/>
                </a:ln>
                <a:solidFill>
                  <a:prstClr val="black"/>
                </a:solidFill>
                <a:effectLst/>
                <a:uLnTx/>
                <a:uFillTx/>
                <a:latin typeface="Styrene A Regular" pitchFamily="50" charset="0"/>
                <a:ea typeface="+mn-ea"/>
                <a:cs typeface="+mn-cs"/>
              </a:rPr>
              <a:t>Americans’ views of how other parts of the child welfare system should operate.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Styrene A Regular" pitchFamily="50" charset="0"/>
              <a:ea typeface="+mn-ea"/>
              <a:cs typeface="+mn-cs"/>
            </a:endParaRPr>
          </a:p>
          <a:p>
            <a:pPr marL="630238" lvl="1" indent="-173038">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Those with personal or non-personal system involvement are more likely to see community or religious organizations as more effective than government in responding to abuse and neglect. [Slide 22]</a:t>
            </a:r>
          </a:p>
          <a:p>
            <a:pPr marL="630238" lvl="1" indent="-173038">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Americans have similar views on adoption, but those non-personally involved are more likely to believe adopted children should avoid contact with their biological family. [Slide 32]</a:t>
            </a:r>
          </a:p>
          <a:p>
            <a:pPr marL="630238" lvl="1" indent="-173038">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Styrene A Regular" pitchFamily="50" charset="0"/>
                <a:ea typeface="+mn-ea"/>
                <a:cs typeface="+mn-cs"/>
              </a:rPr>
              <a:t>Americans are extremely supportive of involving extended family regardless of system involvement. [Slide 33]</a:t>
            </a:r>
          </a:p>
          <a:p>
            <a:pPr marL="228600" indent="0">
              <a:spcAft>
                <a:spcPts val="1000"/>
              </a:spcAft>
              <a:buSzPts val="2000"/>
            </a:pPr>
            <a:endParaRPr lang="en-US" sz="2000" dirty="0">
              <a:latin typeface="Styrene A Regular" pitchFamily="50" charset="0"/>
            </a:endParaRPr>
          </a:p>
          <a:p>
            <a:pPr lvl="1">
              <a:buSzPts val="2000"/>
              <a:buFont typeface="Arial,Sans-Serif" panose="020B0604020202020204" pitchFamily="34" charset="0"/>
              <a:buChar char="•"/>
            </a:pPr>
            <a:endParaRPr lang="en-US" sz="1800" dirty="0">
              <a:latin typeface="Styrene A Regular" pitchFamily="50" charset="0"/>
            </a:endParaRPr>
          </a:p>
        </p:txBody>
      </p:sp>
    </p:spTree>
    <p:extLst>
      <p:ext uri="{BB962C8B-B14F-4D97-AF65-F5344CB8AC3E}">
        <p14:creationId xmlns:p14="http://schemas.microsoft.com/office/powerpoint/2010/main" val="366298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895254" y="300260"/>
            <a:ext cx="10379147" cy="129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balancing parents' authority with the government's interest in ensuring the well-being of children, should our country...?</a:t>
            </a:r>
          </a:p>
        </p:txBody>
      </p:sp>
      <p:sp>
        <p:nvSpPr>
          <p:cNvPr id="318" name="Google Shape;318;p15"/>
          <p:cNvSpPr txBox="1"/>
          <p:nvPr/>
        </p:nvSpPr>
        <p:spPr>
          <a:xfrm>
            <a:off x="9237418" y="4775662"/>
            <a:ext cx="216217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parents' authority) to 4-6 (favor the government's interest in ensuring children's well-being)</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4" name="Picture 3" descr="A bar chart with text and numbers&#10;&#10;Description automatically generated">
            <a:extLst>
              <a:ext uri="{FF2B5EF4-FFF2-40B4-BE49-F238E27FC236}">
                <a16:creationId xmlns:a16="http://schemas.microsoft.com/office/drawing/2014/main" id="{C5DC2282-E0CF-427F-EA96-0D145BA351B0}"/>
              </a:ext>
            </a:extLst>
          </p:cNvPr>
          <p:cNvPicPr>
            <a:picLocks noChangeAspect="1"/>
          </p:cNvPicPr>
          <p:nvPr/>
        </p:nvPicPr>
        <p:blipFill>
          <a:blip r:embed="rId3"/>
          <a:stretch>
            <a:fillRect/>
          </a:stretch>
        </p:blipFill>
        <p:spPr>
          <a:xfrm>
            <a:off x="2889302" y="1517595"/>
            <a:ext cx="6201537" cy="53776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1" name="Google Shape;431;p31"/>
          <p:cNvSpPr txBox="1">
            <a:spLocks noGrp="1"/>
          </p:cNvSpPr>
          <p:nvPr>
            <p:ph type="body" idx="2"/>
          </p:nvPr>
        </p:nvSpPr>
        <p:spPr>
          <a:xfrm>
            <a:off x="925254" y="373510"/>
            <a:ext cx="10409495"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best reflects who you think is most effective at responding to concerns of child abuse and neglect?</a:t>
            </a:r>
          </a:p>
        </p:txBody>
      </p:sp>
      <p:pic>
        <p:nvPicPr>
          <p:cNvPr id="4" name="Picture 3" descr="A graph of a number of people with different colored bars&#10;&#10;Description automatically generated with medium confidence">
            <a:extLst>
              <a:ext uri="{FF2B5EF4-FFF2-40B4-BE49-F238E27FC236}">
                <a16:creationId xmlns:a16="http://schemas.microsoft.com/office/drawing/2014/main" id="{3A8673C4-7B22-8892-30E6-66FFD03F547C}"/>
              </a:ext>
            </a:extLst>
          </p:cNvPr>
          <p:cNvPicPr>
            <a:picLocks noChangeAspect="1"/>
          </p:cNvPicPr>
          <p:nvPr/>
        </p:nvPicPr>
        <p:blipFill>
          <a:blip r:embed="rId3"/>
          <a:stretch>
            <a:fillRect/>
          </a:stretch>
        </p:blipFill>
        <p:spPr>
          <a:xfrm>
            <a:off x="3517162" y="1297172"/>
            <a:ext cx="6412816" cy="55608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17"/>
          <p:cNvSpPr txBox="1"/>
          <p:nvPr/>
        </p:nvSpPr>
        <p:spPr>
          <a:xfrm>
            <a:off x="9225036" y="4825153"/>
            <a:ext cx="208199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protecting children) to 4-6 (favor strengthening families)</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sp>
        <p:nvSpPr>
          <p:cNvPr id="2" name="Google Shape;316;p15">
            <a:extLst>
              <a:ext uri="{FF2B5EF4-FFF2-40B4-BE49-F238E27FC236}">
                <a16:creationId xmlns:a16="http://schemas.microsoft.com/office/drawing/2014/main" id="{F536A02C-A215-D71D-5DE8-E9F18525E412}"/>
              </a:ext>
            </a:extLst>
          </p:cNvPr>
          <p:cNvSpPr txBox="1">
            <a:spLocks/>
          </p:cNvSpPr>
          <p:nvPr/>
        </p:nvSpPr>
        <p:spPr>
          <a:xfrm>
            <a:off x="785756" y="432533"/>
            <a:ext cx="10664456" cy="12388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In an ideal world, which of the following reflects your position on the primary purpose of the child welfare system in this country? </a:t>
            </a:r>
          </a:p>
        </p:txBody>
      </p:sp>
      <p:pic>
        <p:nvPicPr>
          <p:cNvPr id="5" name="Picture 4" descr="A graph of a number of children&#10;&#10;Description automatically generated with medium confidence">
            <a:extLst>
              <a:ext uri="{FF2B5EF4-FFF2-40B4-BE49-F238E27FC236}">
                <a16:creationId xmlns:a16="http://schemas.microsoft.com/office/drawing/2014/main" id="{44AB6752-EB9E-405D-721D-629DEFF6013D}"/>
              </a:ext>
            </a:extLst>
          </p:cNvPr>
          <p:cNvPicPr>
            <a:picLocks noChangeAspect="1"/>
          </p:cNvPicPr>
          <p:nvPr/>
        </p:nvPicPr>
        <p:blipFill>
          <a:blip r:embed="rId3"/>
          <a:stretch>
            <a:fillRect/>
          </a:stretch>
        </p:blipFill>
        <p:spPr>
          <a:xfrm>
            <a:off x="3283246" y="1735158"/>
            <a:ext cx="5860755" cy="50821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5" name="Google Shape;344;p19">
            <a:extLst>
              <a:ext uri="{FF2B5EF4-FFF2-40B4-BE49-F238E27FC236}">
                <a16:creationId xmlns:a16="http://schemas.microsoft.com/office/drawing/2014/main" id="{115562DC-F733-D622-7F16-7A999A8C2712}"/>
              </a:ext>
            </a:extLst>
          </p:cNvPr>
          <p:cNvSpPr txBox="1">
            <a:spLocks/>
          </p:cNvSpPr>
          <p:nvPr/>
        </p:nvSpPr>
        <p:spPr>
          <a:xfrm>
            <a:off x="849728" y="281283"/>
            <a:ext cx="10492543" cy="12700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a:rPr>
              <a:t>What is the </a:t>
            </a:r>
            <a:r>
              <a:rPr lang="en-US" sz="2800" u="sng">
                <a:solidFill>
                  <a:srgbClr val="3C618C"/>
                </a:solidFill>
                <a:latin typeface="Styrene A Black"/>
              </a:rPr>
              <a:t>minimum</a:t>
            </a:r>
            <a:r>
              <a:rPr lang="en-US" sz="2800">
                <a:solidFill>
                  <a:srgbClr val="3C618C"/>
                </a:solidFill>
                <a:latin typeface="Styrene A Black"/>
              </a:rPr>
              <a:t> level of evidence you would need to feel comfortable </a:t>
            </a:r>
            <a:r>
              <a:rPr lang="en-US" sz="2800" u="sng">
                <a:solidFill>
                  <a:srgbClr val="3C618C"/>
                </a:solidFill>
                <a:latin typeface="Styrene A Black"/>
              </a:rPr>
              <a:t>filing a report</a:t>
            </a:r>
            <a:r>
              <a:rPr lang="en-US" sz="2800">
                <a:solidFill>
                  <a:srgbClr val="3C618C"/>
                </a:solidFill>
                <a:latin typeface="Styrene A Black"/>
              </a:rPr>
              <a:t> where you suspected or knew that a child was being or had been abused or neglected?</a:t>
            </a:r>
          </a:p>
        </p:txBody>
      </p:sp>
      <p:pic>
        <p:nvPicPr>
          <p:cNvPr id="4" name="Picture 3" descr="A graph of a child with different colored bars&#10;&#10;Description automatically generated with medium confidence">
            <a:extLst>
              <a:ext uri="{FF2B5EF4-FFF2-40B4-BE49-F238E27FC236}">
                <a16:creationId xmlns:a16="http://schemas.microsoft.com/office/drawing/2014/main" id="{B2055A85-1506-9263-F239-584C0E9F823E}"/>
              </a:ext>
            </a:extLst>
          </p:cNvPr>
          <p:cNvPicPr>
            <a:picLocks noChangeAspect="1"/>
          </p:cNvPicPr>
          <p:nvPr/>
        </p:nvPicPr>
        <p:blipFill>
          <a:blip r:embed="rId3"/>
          <a:stretch>
            <a:fillRect/>
          </a:stretch>
        </p:blipFill>
        <p:spPr>
          <a:xfrm>
            <a:off x="3187555" y="1849649"/>
            <a:ext cx="5775694" cy="500835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71350" y="347844"/>
            <a:ext cx="1007337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sp>
        <p:nvSpPr>
          <p:cNvPr id="2" name="Google Shape;351;p20">
            <a:extLst>
              <a:ext uri="{FF2B5EF4-FFF2-40B4-BE49-F238E27FC236}">
                <a16:creationId xmlns:a16="http://schemas.microsoft.com/office/drawing/2014/main" id="{54A26517-3A88-CB20-F937-6CDEE3B56755}"/>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pic>
        <p:nvPicPr>
          <p:cNvPr id="5" name="Picture 4" descr="A graph of a child with numbers and text&#10;&#10;Description automatically generated with medium confidence">
            <a:extLst>
              <a:ext uri="{FF2B5EF4-FFF2-40B4-BE49-F238E27FC236}">
                <a16:creationId xmlns:a16="http://schemas.microsoft.com/office/drawing/2014/main" id="{7DD42487-BEA5-4A5C-17FB-8E2EA9C4A3FF}"/>
              </a:ext>
            </a:extLst>
          </p:cNvPr>
          <p:cNvPicPr>
            <a:picLocks noChangeAspect="1"/>
          </p:cNvPicPr>
          <p:nvPr/>
        </p:nvPicPr>
        <p:blipFill>
          <a:blip r:embed="rId3"/>
          <a:stretch>
            <a:fillRect/>
          </a:stretch>
        </p:blipFill>
        <p:spPr>
          <a:xfrm>
            <a:off x="3237147" y="1551515"/>
            <a:ext cx="6119505" cy="5306485"/>
          </a:xfrm>
          <a:prstGeom prst="rect">
            <a:avLst/>
          </a:prstGeom>
        </p:spPr>
      </p:pic>
    </p:spTree>
    <p:extLst>
      <p:ext uri="{BB962C8B-B14F-4D97-AF65-F5344CB8AC3E}">
        <p14:creationId xmlns:p14="http://schemas.microsoft.com/office/powerpoint/2010/main" val="428463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30252" y="306747"/>
            <a:ext cx="1047533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 (continued)</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sp>
        <p:nvSpPr>
          <p:cNvPr id="2" name="Google Shape;351;p20">
            <a:extLst>
              <a:ext uri="{FF2B5EF4-FFF2-40B4-BE49-F238E27FC236}">
                <a16:creationId xmlns:a16="http://schemas.microsoft.com/office/drawing/2014/main" id="{262C8FE5-E138-F4C5-F3F8-769C7D3FF5D9}"/>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pic>
        <p:nvPicPr>
          <p:cNvPr id="5" name="Picture 4" descr="A graph of a child with different colored bars&#10;&#10;Description automatically generated with medium confidence">
            <a:extLst>
              <a:ext uri="{FF2B5EF4-FFF2-40B4-BE49-F238E27FC236}">
                <a16:creationId xmlns:a16="http://schemas.microsoft.com/office/drawing/2014/main" id="{2A5A149F-AD4A-02F7-5968-2CA9CD9EACAF}"/>
              </a:ext>
            </a:extLst>
          </p:cNvPr>
          <p:cNvPicPr>
            <a:picLocks noChangeAspect="1"/>
          </p:cNvPicPr>
          <p:nvPr/>
        </p:nvPicPr>
        <p:blipFill>
          <a:blip r:embed="rId3"/>
          <a:stretch>
            <a:fillRect/>
          </a:stretch>
        </p:blipFill>
        <p:spPr>
          <a:xfrm>
            <a:off x="3107148" y="1481636"/>
            <a:ext cx="6190364" cy="5367930"/>
          </a:xfrm>
          <a:prstGeom prst="rect">
            <a:avLst/>
          </a:prstGeom>
        </p:spPr>
      </p:pic>
    </p:spTree>
    <p:extLst>
      <p:ext uri="{BB962C8B-B14F-4D97-AF65-F5344CB8AC3E}">
        <p14:creationId xmlns:p14="http://schemas.microsoft.com/office/powerpoint/2010/main" val="594919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1120959" y="233170"/>
            <a:ext cx="995008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which of the following is the </a:t>
            </a:r>
            <a:r>
              <a:rPr lang="en-US" sz="2800" u="sng">
                <a:solidFill>
                  <a:srgbClr val="3C618C"/>
                </a:solidFill>
                <a:latin typeface="Styrene A Black" pitchFamily="50" charset="0"/>
              </a:rPr>
              <a:t>minimum</a:t>
            </a:r>
            <a:r>
              <a:rPr lang="en-US" sz="2800">
                <a:solidFill>
                  <a:srgbClr val="3C618C"/>
                </a:solidFill>
                <a:latin typeface="Styrene A Black" pitchFamily="50" charset="0"/>
              </a:rPr>
              <a:t> amount of evidence that child welfare authorities should need to </a:t>
            </a:r>
            <a:r>
              <a:rPr lang="en-US" sz="2800" u="sng">
                <a:solidFill>
                  <a:srgbClr val="3C618C"/>
                </a:solidFill>
                <a:latin typeface="Styrene A Black" pitchFamily="50" charset="0"/>
              </a:rPr>
              <a:t>investigate</a:t>
            </a:r>
            <a:r>
              <a:rPr lang="en-US" sz="2800">
                <a:solidFill>
                  <a:srgbClr val="3C618C"/>
                </a:solidFill>
                <a:latin typeface="Styrene A Black" pitchFamily="50" charset="0"/>
              </a:rPr>
              <a:t>?</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4" name="Picture 3" descr="A graph of a child with numbers and text&#10;&#10;Description automatically generated with medium confidence">
            <a:extLst>
              <a:ext uri="{FF2B5EF4-FFF2-40B4-BE49-F238E27FC236}">
                <a16:creationId xmlns:a16="http://schemas.microsoft.com/office/drawing/2014/main" id="{8D472E0C-9D8A-3296-234A-A736A93C85B5}"/>
              </a:ext>
            </a:extLst>
          </p:cNvPr>
          <p:cNvPicPr>
            <a:picLocks noChangeAspect="1"/>
          </p:cNvPicPr>
          <p:nvPr/>
        </p:nvPicPr>
        <p:blipFill>
          <a:blip r:embed="rId3"/>
          <a:stretch>
            <a:fillRect/>
          </a:stretch>
        </p:blipFill>
        <p:spPr>
          <a:xfrm>
            <a:off x="3230083" y="1424763"/>
            <a:ext cx="6265677" cy="543323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0"/>
          <p:cNvSpPr txBox="1"/>
          <p:nvPr/>
        </p:nvSpPr>
        <p:spPr>
          <a:xfrm>
            <a:off x="9253167" y="4844753"/>
            <a:ext cx="212407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 (investigate every report) to 6 (only investigate when there is compelling evidence).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600" i="1">
              <a:solidFill>
                <a:schemeClr val="dk1"/>
              </a:solidFill>
              <a:latin typeface="Styrene A Regular" pitchFamily="50" charset="0"/>
              <a:sym typeface="Arial"/>
            </a:endParaRPr>
          </a:p>
        </p:txBody>
      </p:sp>
      <p:sp>
        <p:nvSpPr>
          <p:cNvPr id="2" name="Google Shape;344;p19">
            <a:extLst>
              <a:ext uri="{FF2B5EF4-FFF2-40B4-BE49-F238E27FC236}">
                <a16:creationId xmlns:a16="http://schemas.microsoft.com/office/drawing/2014/main" id="{E9B60295-F6B8-722C-649B-9BF3B2B5F2FB}"/>
              </a:ext>
            </a:extLst>
          </p:cNvPr>
          <p:cNvSpPr txBox="1">
            <a:spLocks/>
          </p:cNvSpPr>
          <p:nvPr/>
        </p:nvSpPr>
        <p:spPr>
          <a:xfrm>
            <a:off x="851815" y="329743"/>
            <a:ext cx="10488369" cy="12720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Which most closely reflects your position on how the U.S. child welfare system should decide whether to investigate reports of abuse or neglect?</a:t>
            </a:r>
          </a:p>
        </p:txBody>
      </p:sp>
      <p:pic>
        <p:nvPicPr>
          <p:cNvPr id="5" name="Picture 4" descr="A graph with different colored rectangles&#10;&#10;Description automatically generated">
            <a:extLst>
              <a:ext uri="{FF2B5EF4-FFF2-40B4-BE49-F238E27FC236}">
                <a16:creationId xmlns:a16="http://schemas.microsoft.com/office/drawing/2014/main" id="{C567CBB6-0442-D294-6236-1C3E81C89F53}"/>
              </a:ext>
            </a:extLst>
          </p:cNvPr>
          <p:cNvPicPr>
            <a:picLocks noChangeAspect="1"/>
          </p:cNvPicPr>
          <p:nvPr/>
        </p:nvPicPr>
        <p:blipFill>
          <a:blip r:embed="rId3"/>
          <a:stretch>
            <a:fillRect/>
          </a:stretch>
        </p:blipFill>
        <p:spPr>
          <a:xfrm>
            <a:off x="3059298" y="1507233"/>
            <a:ext cx="6158466" cy="53402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body" idx="2"/>
          </p:nvPr>
        </p:nvSpPr>
        <p:spPr>
          <a:xfrm>
            <a:off x="975663" y="327704"/>
            <a:ext cx="1005827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most closely reflects your position on how the U.S. foster care system should work when it comes to considering removal of a child? </a:t>
            </a:r>
          </a:p>
        </p:txBody>
      </p:sp>
      <p:sp>
        <p:nvSpPr>
          <p:cNvPr id="380" name="Google Shape;380;p24"/>
          <p:cNvSpPr txBox="1"/>
          <p:nvPr/>
        </p:nvSpPr>
        <p:spPr>
          <a:xfrm>
            <a:off x="9163197" y="4753488"/>
            <a:ext cx="218107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(with 1 being heavily favor removing child) to 4-6 (with 6 being heavily favor keeping child with family).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latin typeface="Styrene A Regular" pitchFamily="50" charset="0"/>
            </a:endParaRPr>
          </a:p>
        </p:txBody>
      </p:sp>
      <p:pic>
        <p:nvPicPr>
          <p:cNvPr id="4" name="Picture 3" descr="A graph of a number of people&#10;&#10;Description automatically generated with medium confidence">
            <a:extLst>
              <a:ext uri="{FF2B5EF4-FFF2-40B4-BE49-F238E27FC236}">
                <a16:creationId xmlns:a16="http://schemas.microsoft.com/office/drawing/2014/main" id="{4EEE10EF-1E78-D8C9-B020-2FFB2AB7A01B}"/>
              </a:ext>
            </a:extLst>
          </p:cNvPr>
          <p:cNvPicPr>
            <a:picLocks noChangeAspect="1"/>
          </p:cNvPicPr>
          <p:nvPr/>
        </p:nvPicPr>
        <p:blipFill>
          <a:blip r:embed="rId3"/>
          <a:stretch>
            <a:fillRect/>
          </a:stretch>
        </p:blipFill>
        <p:spPr>
          <a:xfrm>
            <a:off x="3006801" y="1582270"/>
            <a:ext cx="6084038" cy="52757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
          <p:cNvSpPr txBox="1">
            <a:spLocks noGrp="1"/>
          </p:cNvSpPr>
          <p:nvPr>
            <p:ph type="body" idx="2"/>
          </p:nvPr>
        </p:nvSpPr>
        <p:spPr>
          <a:xfrm>
            <a:off x="1030030" y="459516"/>
            <a:ext cx="9056687"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Methodology</a:t>
            </a:r>
            <a:endParaRPr sz="2800">
              <a:solidFill>
                <a:srgbClr val="3C618C"/>
              </a:solidFill>
              <a:latin typeface="Styrene A Black" pitchFamily="50" charset="0"/>
            </a:endParaRPr>
          </a:p>
        </p:txBody>
      </p:sp>
      <p:grpSp>
        <p:nvGrpSpPr>
          <p:cNvPr id="2" name="Group 1">
            <a:extLst>
              <a:ext uri="{FF2B5EF4-FFF2-40B4-BE49-F238E27FC236}">
                <a16:creationId xmlns:a16="http://schemas.microsoft.com/office/drawing/2014/main" id="{7C68BB40-A0C3-9123-8A78-37C67480C251}"/>
              </a:ext>
            </a:extLst>
          </p:cNvPr>
          <p:cNvGrpSpPr/>
          <p:nvPr/>
        </p:nvGrpSpPr>
        <p:grpSpPr>
          <a:xfrm>
            <a:off x="1090533" y="848000"/>
            <a:ext cx="9971363" cy="5916236"/>
            <a:chOff x="961229" y="1416005"/>
            <a:chExt cx="9971363" cy="5631442"/>
          </a:xfrm>
        </p:grpSpPr>
        <p:sp>
          <p:nvSpPr>
            <p:cNvPr id="224" name="Google Shape;224;p2"/>
            <p:cNvSpPr txBox="1"/>
            <p:nvPr/>
          </p:nvSpPr>
          <p:spPr>
            <a:xfrm>
              <a:off x="961229" y="2146184"/>
              <a:ext cx="36298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Audience:</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2,013 U.S. adults age 18+</a:t>
              </a:r>
              <a:endParaRPr>
                <a:solidFill>
                  <a:srgbClr val="3C618C"/>
                </a:solidFill>
                <a:latin typeface="Styrene A Regular" pitchFamily="50" charset="0"/>
              </a:endParaRPr>
            </a:p>
          </p:txBody>
        </p:sp>
        <p:sp>
          <p:nvSpPr>
            <p:cNvPr id="226" name="Google Shape;226;p2"/>
            <p:cNvSpPr txBox="1"/>
            <p:nvPr/>
          </p:nvSpPr>
          <p:spPr>
            <a:xfrm>
              <a:off x="961229" y="5255086"/>
              <a:ext cx="4147867" cy="861774"/>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Survey Timing:</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15 minutes</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Fielded from June 29 – July 19, 2023</a:t>
              </a:r>
              <a:endParaRPr>
                <a:solidFill>
                  <a:srgbClr val="3C618C"/>
                </a:solidFill>
                <a:latin typeface="Styrene A Regular" pitchFamily="50" charset="0"/>
              </a:endParaRPr>
            </a:p>
          </p:txBody>
        </p:sp>
        <p:sp>
          <p:nvSpPr>
            <p:cNvPr id="228" name="Google Shape;228;p2"/>
            <p:cNvSpPr txBox="1"/>
            <p:nvPr/>
          </p:nvSpPr>
          <p:spPr>
            <a:xfrm>
              <a:off x="961229" y="3417967"/>
              <a:ext cx="3940380" cy="1025325"/>
            </a:xfrm>
            <a:prstGeom prst="rect">
              <a:avLst/>
            </a:prstGeom>
            <a:noFill/>
            <a:ln>
              <a:noFill/>
            </a:ln>
          </p:spPr>
          <p:txBody>
            <a:bodyPr spcFirstLastPara="1" wrap="square" lIns="91425" tIns="45700" rIns="91425" bIns="45700" anchor="t" anchorCtr="0">
              <a:spAutoFit/>
            </a:bodyPr>
            <a:lstStyle/>
            <a:p>
              <a:r>
                <a:rPr lang="en-US" sz="1600" b="1">
                  <a:solidFill>
                    <a:srgbClr val="3C618C"/>
                  </a:solidFill>
                  <a:latin typeface="Styrene A Regular"/>
                  <a:ea typeface="Calibri"/>
                  <a:cs typeface="Calibri"/>
                  <a:sym typeface="Calibri"/>
                </a:rPr>
                <a:t>Mode:  </a:t>
              </a:r>
              <a:br>
                <a:rPr lang="en-US" sz="1600" b="1">
                  <a:latin typeface="Styrene A Regular"/>
                  <a:ea typeface="Calibri"/>
                  <a:cs typeface="Calibri"/>
                  <a:sym typeface="Calibri"/>
                </a:rPr>
              </a:br>
              <a:r>
                <a:rPr lang="en-US" sz="1600">
                  <a:solidFill>
                    <a:srgbClr val="3C618C"/>
                  </a:solidFill>
                  <a:latin typeface="Styrene A Regular"/>
                  <a:ea typeface="Calibri"/>
                  <a:cs typeface="Calibri"/>
                  <a:sym typeface="Calibri"/>
                </a:rPr>
                <a:t>Conducted online in the U.S. by The Harris Poll on behalf of the Bipartisan Policy Center</a:t>
              </a:r>
            </a:p>
          </p:txBody>
        </p:sp>
        <p:sp>
          <p:nvSpPr>
            <p:cNvPr id="230" name="Google Shape;230;p2"/>
            <p:cNvSpPr txBox="1"/>
            <p:nvPr/>
          </p:nvSpPr>
          <p:spPr>
            <a:xfrm>
              <a:off x="5809739" y="1997958"/>
              <a:ext cx="5122853" cy="26659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Weighting</a:t>
              </a:r>
              <a:r>
                <a:rPr lang="en-US" sz="1600" b="1">
                  <a:solidFill>
                    <a:srgbClr val="3C618C"/>
                  </a:solidFill>
                  <a:latin typeface="Styrene A Regular" pitchFamily="50" charset="0"/>
                  <a:ea typeface="Calibri"/>
                  <a:cs typeface="Calibri"/>
                  <a:sym typeface="Calibri"/>
                </a:rPr>
                <a:t>:</a:t>
              </a:r>
              <a:endParaRPr>
                <a:solidFill>
                  <a:srgbClr val="3C618C"/>
                </a:solidFill>
                <a:latin typeface="Styrene A Regular" pitchFamily="50" charset="0"/>
              </a:endParaRPr>
            </a:p>
            <a:p>
              <a:r>
                <a:rPr lang="en-US" sz="1600">
                  <a:solidFill>
                    <a:srgbClr val="3C618C"/>
                  </a:solidFill>
                  <a:latin typeface="Styrene A Regular"/>
                  <a:ea typeface="Calibri"/>
                  <a:cs typeface="Calibri"/>
                  <a:sym typeface="Calibri"/>
                </a:rPr>
                <a:t>Data are weighted to ensure results are projectable to the U.S. general population. Survey results are accurate to within ±2.9 percentage points using a 95% confidence level. This credible interval will be wider among subsets of the surveyed population of interest. </a:t>
              </a:r>
              <a:r>
                <a:rPr lang="en-US" sz="1600" i="1">
                  <a:solidFill>
                    <a:srgbClr val="3C618C"/>
                  </a:solidFill>
                  <a:latin typeface="Styrene A Regular"/>
                  <a:ea typeface="Calibri"/>
                  <a:cs typeface="Calibri"/>
                  <a:sym typeface="Calibri"/>
                </a:rPr>
                <a:t>Some responses may not add to 100% due to rounding or due to selection of responses not included in the chart including "unsure</a:t>
              </a:r>
              <a:r>
                <a:rPr lang="en-US" sz="1600">
                  <a:solidFill>
                    <a:srgbClr val="3C618C"/>
                  </a:solidFill>
                  <a:latin typeface="Styrene A Regular"/>
                  <a:ea typeface="Calibri"/>
                  <a:cs typeface="Calibri"/>
                  <a:sym typeface="Calibri"/>
                </a:rPr>
                <a:t>.</a:t>
              </a:r>
              <a:r>
                <a:rPr lang="en-US" sz="1600" i="1">
                  <a:solidFill>
                    <a:srgbClr val="3C618C"/>
                  </a:solidFill>
                  <a:latin typeface="Styrene A Regular"/>
                  <a:ea typeface="Calibri"/>
                  <a:cs typeface="Calibri"/>
                  <a:sym typeface="Calibri"/>
                </a:rPr>
                <a:t>"</a:t>
              </a:r>
              <a:r>
                <a:rPr lang="en-US" sz="1600">
                  <a:solidFill>
                    <a:srgbClr val="3C618C"/>
                  </a:solidFill>
                  <a:latin typeface="Styrene A Regular"/>
                  <a:ea typeface="Calibri"/>
                  <a:cs typeface="Calibri"/>
                  <a:sym typeface="Calibri"/>
                </a:rPr>
                <a:t> </a:t>
              </a:r>
              <a:endParaRPr>
                <a:solidFill>
                  <a:srgbClr val="3C618C"/>
                </a:solidFill>
                <a:highlight>
                  <a:srgbClr val="FFFF00"/>
                </a:highlight>
                <a:latin typeface="Styrene A Regular"/>
              </a:endParaRPr>
            </a:p>
          </p:txBody>
        </p:sp>
        <p:sp>
          <p:nvSpPr>
            <p:cNvPr id="3" name="Google Shape;230;p2">
              <a:extLst>
                <a:ext uri="{FF2B5EF4-FFF2-40B4-BE49-F238E27FC236}">
                  <a16:creationId xmlns:a16="http://schemas.microsoft.com/office/drawing/2014/main" id="{D7C07CC0-D313-6CDF-5317-FE641B7C4C2A}"/>
                </a:ext>
              </a:extLst>
            </p:cNvPr>
            <p:cNvSpPr txBox="1"/>
            <p:nvPr/>
          </p:nvSpPr>
          <p:spPr>
            <a:xfrm>
              <a:off x="5852848" y="5319017"/>
              <a:ext cx="4943117" cy="1728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3C618C"/>
                  </a:solidFill>
                  <a:latin typeface="Styrene A Regular" pitchFamily="50" charset="0"/>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Statistical Significance</a:t>
              </a:r>
              <a:endParaRPr dirty="0">
                <a:solidFill>
                  <a:srgbClr val="3C618C"/>
                </a:solidFill>
                <a:latin typeface="Styrene A Regular" pitchFamily="50" charset="0"/>
              </a:endParaRPr>
            </a:p>
            <a:p>
              <a:r>
                <a:rPr lang="en-US" sz="1600" dirty="0">
                  <a:solidFill>
                    <a:srgbClr val="3C618C"/>
                  </a:solidFill>
                  <a:latin typeface="Styrene A Regular"/>
                  <a:ea typeface="Calibri"/>
                  <a:cs typeface="Calibri"/>
                  <a:sym typeface="Calibri"/>
                </a:rPr>
                <a:t>Responses that were statistically significant are denoted with PI (personal involvement), NPI (non-personal involvement), or NI (no involvement) directly in the chart for the relevant bars.   </a:t>
              </a:r>
              <a:endParaRPr dirty="0">
                <a:solidFill>
                  <a:srgbClr val="3C618C"/>
                </a:solidFill>
                <a:highlight>
                  <a:srgbClr val="FFFF00"/>
                </a:highlight>
                <a:latin typeface="Styrene A Regular"/>
              </a:endParaRPr>
            </a:p>
          </p:txBody>
        </p:sp>
        <p:pic>
          <p:nvPicPr>
            <p:cNvPr id="8" name="Graphic 7" descr="Signal with solid fill">
              <a:extLst>
                <a:ext uri="{FF2B5EF4-FFF2-40B4-BE49-F238E27FC236}">
                  <a16:creationId xmlns:a16="http://schemas.microsoft.com/office/drawing/2014/main" id="{1FF5DA9F-65AC-B62B-3DBF-F2A5CE0E8E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2848" y="4782546"/>
              <a:ext cx="621694" cy="621694"/>
            </a:xfrm>
            <a:prstGeom prst="rect">
              <a:avLst/>
            </a:prstGeom>
          </p:spPr>
        </p:pic>
        <p:pic>
          <p:nvPicPr>
            <p:cNvPr id="10" name="Graphic 9" descr="Stopwatch 66% with solid fill">
              <a:extLst>
                <a:ext uri="{FF2B5EF4-FFF2-40B4-BE49-F238E27FC236}">
                  <a16:creationId xmlns:a16="http://schemas.microsoft.com/office/drawing/2014/main" id="{D14F9C7D-885A-F76F-D8E6-8956BD500E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229" y="4668628"/>
              <a:ext cx="621695" cy="621695"/>
            </a:xfrm>
            <a:prstGeom prst="rect">
              <a:avLst/>
            </a:prstGeom>
          </p:spPr>
        </p:pic>
        <p:pic>
          <p:nvPicPr>
            <p:cNvPr id="12" name="Graphic 11" descr="Laptop with solid fill">
              <a:extLst>
                <a:ext uri="{FF2B5EF4-FFF2-40B4-BE49-F238E27FC236}">
                  <a16:creationId xmlns:a16="http://schemas.microsoft.com/office/drawing/2014/main" id="{7D6C198F-071E-85D2-E37D-A1145BD4C7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030" y="2922993"/>
              <a:ext cx="621695" cy="621695"/>
            </a:xfrm>
            <a:prstGeom prst="rect">
              <a:avLst/>
            </a:prstGeom>
          </p:spPr>
        </p:pic>
        <p:pic>
          <p:nvPicPr>
            <p:cNvPr id="14" name="Graphic 13" descr="Scales of justice with solid fill">
              <a:extLst>
                <a:ext uri="{FF2B5EF4-FFF2-40B4-BE49-F238E27FC236}">
                  <a16:creationId xmlns:a16="http://schemas.microsoft.com/office/drawing/2014/main" id="{2BA205B4-08FC-5F4B-8489-32ECA0E59C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5847" y="1416005"/>
              <a:ext cx="640306" cy="640306"/>
            </a:xfrm>
            <a:prstGeom prst="rect">
              <a:avLst/>
            </a:prstGeom>
          </p:spPr>
        </p:pic>
        <p:pic>
          <p:nvPicPr>
            <p:cNvPr id="16" name="Graphic 15" descr="Group of men outline">
              <a:extLst>
                <a:ext uri="{FF2B5EF4-FFF2-40B4-BE49-F238E27FC236}">
                  <a16:creationId xmlns:a16="http://schemas.microsoft.com/office/drawing/2014/main" id="{9B1EE534-E68F-066A-C811-C399A4EF1F5B}"/>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b="56309"/>
            <a:stretch/>
          </p:blipFill>
          <p:spPr>
            <a:xfrm>
              <a:off x="1030030" y="1704647"/>
              <a:ext cx="1000124" cy="43696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26"/>
          <p:cNvSpPr txBox="1"/>
          <p:nvPr/>
        </p:nvSpPr>
        <p:spPr>
          <a:xfrm>
            <a:off x="9225036" y="4680222"/>
            <a:ext cx="2152650" cy="2092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heavily favor giving parents more time) to 4-6 (with 6 being heavily favor minimizing time in foster care).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solidFill>
                <a:schemeClr val="dk1"/>
              </a:solidFill>
              <a:latin typeface="Styrene A Regular" pitchFamily="50" charset="0"/>
              <a:sym typeface="Arial"/>
            </a:endParaRPr>
          </a:p>
        </p:txBody>
      </p:sp>
      <p:sp>
        <p:nvSpPr>
          <p:cNvPr id="5" name="Google Shape;393;p26">
            <a:extLst>
              <a:ext uri="{FF2B5EF4-FFF2-40B4-BE49-F238E27FC236}">
                <a16:creationId xmlns:a16="http://schemas.microsoft.com/office/drawing/2014/main" id="{9ABBFAE8-64F9-1B59-9B95-5FF84C1BF17C}"/>
              </a:ext>
            </a:extLst>
          </p:cNvPr>
          <p:cNvSpPr txBox="1">
            <a:spLocks/>
          </p:cNvSpPr>
          <p:nvPr/>
        </p:nvSpPr>
        <p:spPr>
          <a:xfrm>
            <a:off x="891127" y="297820"/>
            <a:ext cx="10235785" cy="1280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a:rPr>
              <a:t>Which most closely reflects your position on how the U.S. foster care system should decide how long parents should be given to address challenges?</a:t>
            </a:r>
          </a:p>
        </p:txBody>
      </p:sp>
      <p:pic>
        <p:nvPicPr>
          <p:cNvPr id="4" name="Picture 3" descr="A graph with text and numbers&#10;&#10;Description automatically generated with medium confidence">
            <a:extLst>
              <a:ext uri="{FF2B5EF4-FFF2-40B4-BE49-F238E27FC236}">
                <a16:creationId xmlns:a16="http://schemas.microsoft.com/office/drawing/2014/main" id="{1F15B6AF-BB3C-4130-6CC0-01D8AE66CAC8}"/>
              </a:ext>
            </a:extLst>
          </p:cNvPr>
          <p:cNvPicPr>
            <a:picLocks noChangeAspect="1"/>
          </p:cNvPicPr>
          <p:nvPr/>
        </p:nvPicPr>
        <p:blipFill>
          <a:blip r:embed="rId3"/>
          <a:stretch>
            <a:fillRect/>
          </a:stretch>
        </p:blipFill>
        <p:spPr>
          <a:xfrm>
            <a:off x="2985536" y="1508510"/>
            <a:ext cx="6169099" cy="53494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29"/>
          <p:cNvSpPr txBox="1">
            <a:spLocks noGrp="1"/>
          </p:cNvSpPr>
          <p:nvPr>
            <p:ph type="body" idx="2"/>
          </p:nvPr>
        </p:nvSpPr>
        <p:spPr>
          <a:xfrm>
            <a:off x="952500" y="262569"/>
            <a:ext cx="1028699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do you feel that approximately 15 months is the appropriate length of time for parents to show they are addressing issues that interfere with their ability to parent?</a:t>
            </a:r>
          </a:p>
        </p:txBody>
      </p:sp>
      <p:pic>
        <p:nvPicPr>
          <p:cNvPr id="3" name="Picture 2" descr="A graph with different colored squares&#10;&#10;Description automatically generated">
            <a:extLst>
              <a:ext uri="{FF2B5EF4-FFF2-40B4-BE49-F238E27FC236}">
                <a16:creationId xmlns:a16="http://schemas.microsoft.com/office/drawing/2014/main" id="{2F426D16-6A54-80D4-B07B-58B8F9F572B7}"/>
              </a:ext>
            </a:extLst>
          </p:cNvPr>
          <p:cNvPicPr>
            <a:picLocks noChangeAspect="1"/>
          </p:cNvPicPr>
          <p:nvPr/>
        </p:nvPicPr>
        <p:blipFill>
          <a:blip r:embed="rId3"/>
          <a:stretch>
            <a:fillRect/>
          </a:stretch>
        </p:blipFill>
        <p:spPr>
          <a:xfrm>
            <a:off x="3145022" y="1895748"/>
            <a:ext cx="5722531" cy="4962252"/>
          </a:xfrm>
          <a:prstGeom prst="rect">
            <a:avLst/>
          </a:prstGeom>
        </p:spPr>
      </p:pic>
    </p:spTree>
    <p:extLst>
      <p:ext uri="{BB962C8B-B14F-4D97-AF65-F5344CB8AC3E}">
        <p14:creationId xmlns:p14="http://schemas.microsoft.com/office/powerpoint/2010/main" val="4190328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29"/>
          <p:cNvSpPr txBox="1">
            <a:spLocks noGrp="1"/>
          </p:cNvSpPr>
          <p:nvPr>
            <p:ph type="body" idx="2"/>
          </p:nvPr>
        </p:nvSpPr>
        <p:spPr>
          <a:xfrm>
            <a:off x="1170469" y="383152"/>
            <a:ext cx="1025044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the U.S. Adoption System</a:t>
            </a:r>
          </a:p>
        </p:txBody>
      </p:sp>
      <p:sp>
        <p:nvSpPr>
          <p:cNvPr id="2" name="Google Shape;277;p8">
            <a:extLst>
              <a:ext uri="{FF2B5EF4-FFF2-40B4-BE49-F238E27FC236}">
                <a16:creationId xmlns:a16="http://schemas.microsoft.com/office/drawing/2014/main" id="{B9E62696-6DA5-B0FC-56E2-40EBF37F3EBA}"/>
              </a:ext>
            </a:extLst>
          </p:cNvPr>
          <p:cNvSpPr txBox="1"/>
          <p:nvPr/>
        </p:nvSpPr>
        <p:spPr>
          <a:xfrm>
            <a:off x="9428642" y="6094491"/>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4" name="Picture 3" descr="A graph of a child adoption&#10;&#10;Description automatically generated with medium confidence">
            <a:extLst>
              <a:ext uri="{FF2B5EF4-FFF2-40B4-BE49-F238E27FC236}">
                <a16:creationId xmlns:a16="http://schemas.microsoft.com/office/drawing/2014/main" id="{E7CA5B15-14EE-041B-EE60-AD7E91208D38}"/>
              </a:ext>
            </a:extLst>
          </p:cNvPr>
          <p:cNvPicPr>
            <a:picLocks noChangeAspect="1"/>
          </p:cNvPicPr>
          <p:nvPr/>
        </p:nvPicPr>
        <p:blipFill>
          <a:blip r:embed="rId3"/>
          <a:stretch>
            <a:fillRect/>
          </a:stretch>
        </p:blipFill>
        <p:spPr>
          <a:xfrm>
            <a:off x="2762250" y="1076325"/>
            <a:ext cx="6667500" cy="57816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0"/>
          <p:cNvSpPr txBox="1">
            <a:spLocks noGrp="1"/>
          </p:cNvSpPr>
          <p:nvPr>
            <p:ph type="body" idx="2"/>
          </p:nvPr>
        </p:nvSpPr>
        <p:spPr>
          <a:xfrm>
            <a:off x="1493642" y="330936"/>
            <a:ext cx="8836189" cy="1069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on the Role of Extended Family</a:t>
            </a:r>
          </a:p>
        </p:txBody>
      </p:sp>
      <p:sp>
        <p:nvSpPr>
          <p:cNvPr id="423" name="Google Shape;423;p30"/>
          <p:cNvSpPr txBox="1"/>
          <p:nvPr/>
        </p:nvSpPr>
        <p:spPr>
          <a:xfrm>
            <a:off x="9379051" y="6125198"/>
            <a:ext cx="208905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those who “strongly agree” or “somewhat agree.”</a:t>
            </a:r>
            <a:endParaRPr sz="1000" i="1">
              <a:latin typeface="Styrene A Regular" pitchFamily="50" charset="0"/>
            </a:endParaRPr>
          </a:p>
        </p:txBody>
      </p:sp>
      <p:pic>
        <p:nvPicPr>
          <p:cNvPr id="4" name="Picture 3" descr="A graph of a number of people with different colored bars&#10;&#10;Description automatically generated with medium confidence">
            <a:extLst>
              <a:ext uri="{FF2B5EF4-FFF2-40B4-BE49-F238E27FC236}">
                <a16:creationId xmlns:a16="http://schemas.microsoft.com/office/drawing/2014/main" id="{4465565A-D67A-181A-E1CD-6A1D4C68E901}"/>
              </a:ext>
            </a:extLst>
          </p:cNvPr>
          <p:cNvPicPr>
            <a:picLocks noChangeAspect="1"/>
          </p:cNvPicPr>
          <p:nvPr/>
        </p:nvPicPr>
        <p:blipFill>
          <a:blip r:embed="rId3"/>
          <a:stretch>
            <a:fillRect/>
          </a:stretch>
        </p:blipFill>
        <p:spPr>
          <a:xfrm>
            <a:off x="2870790" y="1133564"/>
            <a:ext cx="6601491" cy="57244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
          <p:cNvSpPr txBox="1">
            <a:spLocks noGrp="1"/>
          </p:cNvSpPr>
          <p:nvPr>
            <p:ph type="body" idx="1"/>
          </p:nvPr>
        </p:nvSpPr>
        <p:spPr>
          <a:xfrm>
            <a:off x="1533524" y="2319179"/>
            <a:ext cx="9124951" cy="191371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lt1"/>
              </a:buClr>
              <a:buSzPts val="5400"/>
              <a:buNone/>
            </a:pPr>
            <a:r>
              <a:rPr lang="en-US">
                <a:latin typeface="Styrene A Black" pitchFamily="50" charset="0"/>
              </a:rPr>
              <a:t>Public Perceptions of How the System Currently Functions</a:t>
            </a:r>
            <a:endParaRPr>
              <a:latin typeface="Styrene A Black" pitchFamily="50"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675689" y="539393"/>
            <a:ext cx="10531021"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How the System Currently Functions</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675689" y="1544570"/>
            <a:ext cx="10355007" cy="4165800"/>
          </a:xfrm>
          <a:prstGeom prst="rect">
            <a:avLst/>
          </a:prstGeom>
          <a:noFill/>
          <a:ln>
            <a:noFill/>
          </a:ln>
        </p:spPr>
        <p:txBody>
          <a:bodyPr spcFirstLastPara="1" wrap="square" lIns="91425" tIns="45700" rIns="91425" bIns="45700" anchor="t" anchorCtr="0">
            <a:noAutofit/>
          </a:bodyPr>
          <a:lstStyle/>
          <a:p>
            <a:pPr marL="0">
              <a:spcBef>
                <a:spcPts val="0"/>
              </a:spcBef>
            </a:pPr>
            <a:r>
              <a:rPr lang="en-US" sz="2200" b="1" dirty="0">
                <a:latin typeface="Styrene A Regular"/>
              </a:rPr>
              <a:t>System involvement affects Americans’ perception of how the system is operating.</a:t>
            </a:r>
          </a:p>
          <a:p>
            <a:pPr marL="0">
              <a:spcBef>
                <a:spcPts val="0"/>
              </a:spcBef>
            </a:pPr>
            <a:endParaRPr lang="en-US" sz="2200" b="1" dirty="0">
              <a:latin typeface="Styrene A Regular"/>
            </a:endParaRPr>
          </a:p>
          <a:p>
            <a:pPr marL="720090" lvl="1" indent="-171450">
              <a:spcBef>
                <a:spcPts val="0"/>
              </a:spcBef>
              <a:buFont typeface="Arial" panose="020B0604020202020204" pitchFamily="34" charset="0"/>
              <a:buChar char="•"/>
            </a:pPr>
            <a:r>
              <a:rPr lang="en-US" sz="2000" dirty="0">
                <a:latin typeface="Styrene A Regular"/>
              </a:rPr>
              <a:t>Those with personal and non-personal system involvement are much more familiar with system, but many of those without involvement have some familiarity as well. [Slide 37]</a:t>
            </a:r>
          </a:p>
          <a:p>
            <a:pPr marL="720090" lvl="1" indent="-171450">
              <a:spcBef>
                <a:spcPts val="0"/>
              </a:spcBef>
              <a:buFont typeface="Arial" panose="020B0604020202020204" pitchFamily="34" charset="0"/>
              <a:buChar char="•"/>
            </a:pPr>
            <a:r>
              <a:rPr lang="en-US" sz="2000" dirty="0">
                <a:latin typeface="Styrene A Regular"/>
              </a:rPr>
              <a:t>Those with personal and non-personal system involvement rely most on personal experience for their knowledge of the system, while those without system involvement rely most on news or media outlets. [Slide 38]</a:t>
            </a:r>
          </a:p>
          <a:p>
            <a:pPr marL="720090" lvl="1" indent="-171450">
              <a:spcBef>
                <a:spcPts val="0"/>
              </a:spcBef>
              <a:buFont typeface="Arial" panose="020B0604020202020204" pitchFamily="34" charset="0"/>
              <a:buChar char="•"/>
            </a:pPr>
            <a:r>
              <a:rPr lang="en-US" sz="2000" dirty="0">
                <a:latin typeface="Styrene A Regular"/>
              </a:rPr>
              <a:t>A majority of all groups believe that the system does more good than harm. [Slide 43]</a:t>
            </a:r>
          </a:p>
          <a:p>
            <a:pPr marL="262890" indent="-171450">
              <a:spcBef>
                <a:spcPts val="0"/>
              </a:spcBef>
              <a:buFont typeface="Arial" panose="020B0604020202020204" pitchFamily="34" charset="0"/>
              <a:buChar char="•"/>
            </a:pPr>
            <a:endParaRPr lang="en-US" sz="2000" dirty="0">
              <a:latin typeface="Styrene A Regular"/>
            </a:endParaRPr>
          </a:p>
          <a:p>
            <a:pPr marL="262890" indent="-171450">
              <a:spcBef>
                <a:spcPts val="0"/>
              </a:spcBef>
              <a:buFont typeface="Arial" panose="020B0604020202020204" pitchFamily="34" charset="0"/>
              <a:buChar char="•"/>
            </a:pPr>
            <a:endParaRPr lang="en-US" sz="1800" dirty="0">
              <a:latin typeface="Styrene A Regular"/>
            </a:endParaRPr>
          </a:p>
          <a:p>
            <a:pPr marL="262890" indent="-171450">
              <a:spcBef>
                <a:spcPts val="0"/>
              </a:spcBef>
              <a:buFont typeface="Arial" panose="020B0604020202020204" pitchFamily="34" charset="0"/>
              <a:buChar char="•"/>
            </a:pPr>
            <a:endParaRPr lang="en-US" sz="1800" dirty="0">
              <a:latin typeface="Styrene A Regular"/>
            </a:endParaRPr>
          </a:p>
          <a:p>
            <a:pPr marL="262890" indent="-171450">
              <a:spcBef>
                <a:spcPts val="0"/>
              </a:spcBef>
              <a:buFont typeface="Arial" panose="020B0604020202020204" pitchFamily="34" charset="0"/>
              <a:buChar char="•"/>
            </a:pPr>
            <a:endParaRPr lang="en-US" sz="1800" b="1" dirty="0">
              <a:latin typeface="Styrene A Regular"/>
            </a:endParaRPr>
          </a:p>
          <a:p>
            <a:pPr marL="171450" indent="-171450">
              <a:spcBef>
                <a:spcPts val="0"/>
              </a:spcBef>
              <a:buFont typeface="Arial" panose="020B0604020202020204" pitchFamily="34" charset="0"/>
              <a:buChar char="•"/>
            </a:pPr>
            <a:endParaRPr lang="en-US" sz="1800" b="1" dirty="0">
              <a:latin typeface="Styrene A Regular"/>
            </a:endParaRPr>
          </a:p>
          <a:p>
            <a:pPr marL="228600" indent="0">
              <a:buSzPts val="2000"/>
            </a:pPr>
            <a:r>
              <a:rPr lang="en-US" sz="1800" dirty="0">
                <a:latin typeface="Styrene A Regular"/>
              </a:rPr>
              <a:t> </a:t>
            </a:r>
          </a:p>
          <a:p>
            <a:pPr>
              <a:buSzPts val="2000"/>
              <a:buFont typeface="Arial" panose="020B0604020202020204" pitchFamily="34" charset="0"/>
              <a:buChar char="•"/>
            </a:pPr>
            <a:endParaRPr lang="en-US" sz="1800" dirty="0">
              <a:latin typeface="Styrene A Regular"/>
            </a:endParaRPr>
          </a:p>
          <a:p>
            <a:pPr marL="171450" lvl="0" indent="-171450" algn="l">
              <a:lnSpc>
                <a:spcPct val="100000"/>
              </a:lnSpc>
              <a:spcBef>
                <a:spcPts val="0"/>
              </a:spcBef>
              <a:spcAft>
                <a:spcPts val="600"/>
              </a:spcAft>
              <a:buClr>
                <a:schemeClr val="dk1"/>
              </a:buClr>
              <a:buSzPts val="2000"/>
              <a:buFont typeface="Arial" panose="020B0604020202020204" pitchFamily="34" charset="0"/>
              <a:buChar char="•"/>
            </a:pPr>
            <a:endParaRPr lang="en-US" sz="1800" dirty="0">
              <a:latin typeface="Styrene A Regular" pitchFamily="50" charset="0"/>
            </a:endParaRPr>
          </a:p>
        </p:txBody>
      </p:sp>
    </p:spTree>
    <p:extLst>
      <p:ext uri="{BB962C8B-B14F-4D97-AF65-F5344CB8AC3E}">
        <p14:creationId xmlns:p14="http://schemas.microsoft.com/office/powerpoint/2010/main" val="830058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675689" y="539393"/>
            <a:ext cx="10531021"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How the System Currently Functions</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675689" y="1524022"/>
            <a:ext cx="10307385" cy="4165800"/>
          </a:xfrm>
          <a:prstGeom prst="rect">
            <a:avLst/>
          </a:prstGeom>
          <a:noFill/>
          <a:ln>
            <a:noFill/>
          </a:ln>
        </p:spPr>
        <p:txBody>
          <a:bodyPr spcFirstLastPara="1" wrap="square" lIns="91425" tIns="45700" rIns="91425" bIns="45700" anchor="t" anchorCtr="0">
            <a:noAutofit/>
          </a:bodyPr>
          <a:lstStyle/>
          <a:p>
            <a:pPr marL="0">
              <a:spcBef>
                <a:spcPts val="0"/>
              </a:spcBef>
            </a:pPr>
            <a:r>
              <a:rPr lang="en-US" sz="2200" b="1" dirty="0">
                <a:latin typeface="Styrene A Regular"/>
              </a:rPr>
              <a:t>System involvement affects Americans’ perception of how the system is operating.</a:t>
            </a:r>
          </a:p>
          <a:p>
            <a:pPr marL="0">
              <a:spcBef>
                <a:spcPts val="0"/>
              </a:spcBef>
            </a:pPr>
            <a:endParaRPr lang="en-US" sz="2200" b="1" dirty="0">
              <a:latin typeface="Styrene A Regular"/>
            </a:endParaRPr>
          </a:p>
          <a:p>
            <a:pPr marL="720090" lvl="1" indent="-171450">
              <a:spcBef>
                <a:spcPts val="0"/>
              </a:spcBef>
              <a:buFont typeface="Arial" panose="020B0604020202020204" pitchFamily="34" charset="0"/>
              <a:buChar char="•"/>
            </a:pPr>
            <a:r>
              <a:rPr lang="en-US" sz="2000" dirty="0">
                <a:latin typeface="Styrene A Regular"/>
              </a:rPr>
              <a:t>Those with personal and non-personal system involvement are more likely to see the child welfare system as government overreach. [Slide 44, 46]</a:t>
            </a:r>
          </a:p>
          <a:p>
            <a:pPr marL="720090" lvl="1" indent="-171450">
              <a:spcBef>
                <a:spcPts val="0"/>
              </a:spcBef>
              <a:buFont typeface="Arial" panose="020B0604020202020204" pitchFamily="34" charset="0"/>
              <a:buChar char="•"/>
            </a:pPr>
            <a:r>
              <a:rPr lang="en-US" sz="2000" dirty="0">
                <a:latin typeface="Styrene A Regular"/>
              </a:rPr>
              <a:t>Those with personal system involvement are more likely to believe that child welfare system perpetuates oppression. [Slide 44, 45]</a:t>
            </a:r>
          </a:p>
          <a:p>
            <a:pPr marL="720090" lvl="1" indent="-171450">
              <a:spcBef>
                <a:spcPts val="0"/>
              </a:spcBef>
              <a:buFont typeface="Arial" panose="020B0604020202020204" pitchFamily="34" charset="0"/>
              <a:buChar char="•"/>
            </a:pPr>
            <a:r>
              <a:rPr lang="en-US" sz="2000" dirty="0">
                <a:latin typeface="Styrene A Regular"/>
              </a:rPr>
              <a:t>Those with personal system involvement are more likely than all others to see both socioeconomic and racial bias in decisions made by the child welfare system. [Slide 47]</a:t>
            </a:r>
          </a:p>
          <a:p>
            <a:pPr marL="720090" lvl="1" indent="-171450">
              <a:spcBef>
                <a:spcPts val="0"/>
              </a:spcBef>
              <a:buFont typeface="Arial" panose="020B0604020202020204" pitchFamily="34" charset="0"/>
              <a:buChar char="•"/>
            </a:pPr>
            <a:r>
              <a:rPr lang="en-US" sz="2000" dirty="0">
                <a:latin typeface="Styrene A Regular"/>
              </a:rPr>
              <a:t>Those with personal system involvement are more likely to believe that decisions to intervene made by the child welfare system are influenced by racial biases. [Slide 47, 49]</a:t>
            </a:r>
          </a:p>
          <a:p>
            <a:pPr marL="262890" indent="-171450">
              <a:spcBef>
                <a:spcPts val="0"/>
              </a:spcBef>
              <a:buFont typeface="Arial" panose="020B0604020202020204" pitchFamily="34" charset="0"/>
              <a:buChar char="•"/>
            </a:pPr>
            <a:endParaRPr lang="en-US" sz="1800" dirty="0">
              <a:latin typeface="Styrene A Regular"/>
            </a:endParaRPr>
          </a:p>
          <a:p>
            <a:pPr marL="262890" indent="-171450">
              <a:spcBef>
                <a:spcPts val="0"/>
              </a:spcBef>
              <a:buFont typeface="Arial" panose="020B0604020202020204" pitchFamily="34" charset="0"/>
              <a:buChar char="•"/>
            </a:pPr>
            <a:endParaRPr lang="en-US" sz="1800" dirty="0">
              <a:latin typeface="Styrene A Regular"/>
            </a:endParaRPr>
          </a:p>
          <a:p>
            <a:pPr marL="262890" indent="-171450">
              <a:spcBef>
                <a:spcPts val="0"/>
              </a:spcBef>
              <a:buFont typeface="Arial" panose="020B0604020202020204" pitchFamily="34" charset="0"/>
              <a:buChar char="•"/>
            </a:pPr>
            <a:endParaRPr lang="en-US" sz="1800" dirty="0">
              <a:latin typeface="Styrene A Regular"/>
            </a:endParaRPr>
          </a:p>
          <a:p>
            <a:pPr marL="262890" indent="-171450">
              <a:spcBef>
                <a:spcPts val="0"/>
              </a:spcBef>
              <a:buFont typeface="Arial" panose="020B0604020202020204" pitchFamily="34" charset="0"/>
              <a:buChar char="•"/>
            </a:pPr>
            <a:endParaRPr lang="en-US" sz="1800" b="1" dirty="0">
              <a:latin typeface="Styrene A Regular"/>
            </a:endParaRPr>
          </a:p>
          <a:p>
            <a:pPr marL="171450" indent="-171450">
              <a:spcBef>
                <a:spcPts val="0"/>
              </a:spcBef>
              <a:buFont typeface="Arial" panose="020B0604020202020204" pitchFamily="34" charset="0"/>
              <a:buChar char="•"/>
            </a:pPr>
            <a:endParaRPr lang="en-US" sz="1800" b="1" dirty="0">
              <a:latin typeface="Styrene A Regular"/>
            </a:endParaRPr>
          </a:p>
          <a:p>
            <a:pPr marL="228600" indent="0">
              <a:buSzPts val="2000"/>
            </a:pPr>
            <a:r>
              <a:rPr lang="en-US" sz="1800" dirty="0">
                <a:latin typeface="Styrene A Regular"/>
              </a:rPr>
              <a:t> </a:t>
            </a:r>
          </a:p>
          <a:p>
            <a:pPr>
              <a:buSzPts val="2000"/>
              <a:buFont typeface="Arial" panose="020B0604020202020204" pitchFamily="34" charset="0"/>
              <a:buChar char="•"/>
            </a:pPr>
            <a:endParaRPr lang="en-US" sz="1800" dirty="0">
              <a:latin typeface="Styrene A Regular"/>
            </a:endParaRPr>
          </a:p>
          <a:p>
            <a:pPr marL="171450" lvl="0" indent="-171450" algn="l">
              <a:lnSpc>
                <a:spcPct val="100000"/>
              </a:lnSpc>
              <a:spcBef>
                <a:spcPts val="0"/>
              </a:spcBef>
              <a:spcAft>
                <a:spcPts val="600"/>
              </a:spcAft>
              <a:buClr>
                <a:schemeClr val="dk1"/>
              </a:buClr>
              <a:buSzPts val="2000"/>
              <a:buFont typeface="Arial" panose="020B0604020202020204" pitchFamily="34" charset="0"/>
              <a:buChar char="•"/>
            </a:pPr>
            <a:endParaRPr lang="en-US" sz="1800" dirty="0">
              <a:latin typeface="Styrene A Regular" pitchFamily="50" charset="0"/>
            </a:endParaRPr>
          </a:p>
        </p:txBody>
      </p:sp>
    </p:spTree>
    <p:extLst>
      <p:ext uri="{BB962C8B-B14F-4D97-AF65-F5344CB8AC3E}">
        <p14:creationId xmlns:p14="http://schemas.microsoft.com/office/powerpoint/2010/main" val="360732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 name="Google Shape;431;p31">
            <a:extLst>
              <a:ext uri="{FF2B5EF4-FFF2-40B4-BE49-F238E27FC236}">
                <a16:creationId xmlns:a16="http://schemas.microsoft.com/office/drawing/2014/main" id="{40EA1C2F-2366-9FF8-6F94-CD604AA45279}"/>
              </a:ext>
            </a:extLst>
          </p:cNvPr>
          <p:cNvSpPr txBox="1">
            <a:spLocks/>
          </p:cNvSpPr>
          <p:nvPr/>
        </p:nvSpPr>
        <p:spPr>
          <a:xfrm>
            <a:off x="1083801" y="309328"/>
            <a:ext cx="10024398" cy="640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How familiar would you say you are with the child welfare system as a whole?</a:t>
            </a:r>
          </a:p>
        </p:txBody>
      </p:sp>
      <p:pic>
        <p:nvPicPr>
          <p:cNvPr id="5" name="Picture 4" descr="A graph with red and blue squares&#10;&#10;Description automatically generated">
            <a:extLst>
              <a:ext uri="{FF2B5EF4-FFF2-40B4-BE49-F238E27FC236}">
                <a16:creationId xmlns:a16="http://schemas.microsoft.com/office/drawing/2014/main" id="{A748ADC6-E38B-2741-9FC7-8721610DF717}"/>
              </a:ext>
            </a:extLst>
          </p:cNvPr>
          <p:cNvPicPr>
            <a:picLocks noChangeAspect="1"/>
          </p:cNvPicPr>
          <p:nvPr/>
        </p:nvPicPr>
        <p:blipFill>
          <a:blip r:embed="rId3"/>
          <a:stretch>
            <a:fillRect/>
          </a:stretch>
        </p:blipFill>
        <p:spPr>
          <a:xfrm>
            <a:off x="3113124" y="1065686"/>
            <a:ext cx="6667500" cy="57816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231675" y="255692"/>
            <a:ext cx="9728650" cy="15224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source have you relied on </a:t>
            </a:r>
            <a:r>
              <a:rPr lang="en-US" sz="2800" u="sng">
                <a:solidFill>
                  <a:srgbClr val="3C618C"/>
                </a:solidFill>
                <a:latin typeface="Styrene A Black" pitchFamily="50" charset="0"/>
              </a:rPr>
              <a:t>most</a:t>
            </a:r>
            <a:r>
              <a:rPr lang="en-US" sz="2800">
                <a:solidFill>
                  <a:srgbClr val="3C618C"/>
                </a:solidFill>
                <a:latin typeface="Styrene A Black" pitchFamily="50" charset="0"/>
              </a:rPr>
              <a:t> to inform what you know about the current U.S. child welfare system?</a:t>
            </a:r>
          </a:p>
        </p:txBody>
      </p:sp>
      <p:sp>
        <p:nvSpPr>
          <p:cNvPr id="2" name="Google Shape;263;p6">
            <a:extLst>
              <a:ext uri="{FF2B5EF4-FFF2-40B4-BE49-F238E27FC236}">
                <a16:creationId xmlns:a16="http://schemas.microsoft.com/office/drawing/2014/main" id="{BF4C7031-6EF3-5016-D2EE-C9F3F849BB0F}"/>
              </a:ext>
            </a:extLst>
          </p:cNvPr>
          <p:cNvSpPr txBox="1"/>
          <p:nvPr/>
        </p:nvSpPr>
        <p:spPr>
          <a:xfrm>
            <a:off x="9225036" y="5682940"/>
            <a:ext cx="2294727"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5" name="Picture 4" descr="A graph with text on it&#10;&#10;Description automatically generated">
            <a:extLst>
              <a:ext uri="{FF2B5EF4-FFF2-40B4-BE49-F238E27FC236}">
                <a16:creationId xmlns:a16="http://schemas.microsoft.com/office/drawing/2014/main" id="{DEEC0528-179A-5AF0-201B-EA8172BA5342}"/>
              </a:ext>
            </a:extLst>
          </p:cNvPr>
          <p:cNvPicPr>
            <a:picLocks noChangeAspect="1"/>
          </p:cNvPicPr>
          <p:nvPr/>
        </p:nvPicPr>
        <p:blipFill>
          <a:blip r:embed="rId4"/>
          <a:stretch>
            <a:fillRect/>
          </a:stretch>
        </p:blipFill>
        <p:spPr>
          <a:xfrm>
            <a:off x="2985543" y="1499191"/>
            <a:ext cx="6179846" cy="535880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7"/>
          <p:cNvSpPr txBox="1">
            <a:spLocks noGrp="1"/>
          </p:cNvSpPr>
          <p:nvPr>
            <p:ph type="body" idx="2"/>
          </p:nvPr>
        </p:nvSpPr>
        <p:spPr>
          <a:xfrm>
            <a:off x="900321" y="384458"/>
            <a:ext cx="10391355" cy="9776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positive or negative is your perception of the current U.S. child welfare system?</a:t>
            </a:r>
          </a:p>
        </p:txBody>
      </p:sp>
      <p:sp>
        <p:nvSpPr>
          <p:cNvPr id="470" name="Google Shape;470;p37"/>
          <p:cNvSpPr txBox="1"/>
          <p:nvPr/>
        </p:nvSpPr>
        <p:spPr>
          <a:xfrm>
            <a:off x="9330366" y="4986494"/>
            <a:ext cx="2061533"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 (with 1 being very negative) to 4-6 (with 6 being very positive).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600" i="1">
              <a:solidFill>
                <a:schemeClr val="dk1"/>
              </a:solidFill>
              <a:latin typeface="Styrene A Regular" pitchFamily="50" charset="0"/>
              <a:sym typeface="Arial"/>
            </a:endParaRPr>
          </a:p>
        </p:txBody>
      </p:sp>
      <p:pic>
        <p:nvPicPr>
          <p:cNvPr id="4" name="Picture 3" descr="A graph with different colored rectangular bars&#10;&#10;Description automatically generated with medium confidence">
            <a:extLst>
              <a:ext uri="{FF2B5EF4-FFF2-40B4-BE49-F238E27FC236}">
                <a16:creationId xmlns:a16="http://schemas.microsoft.com/office/drawing/2014/main" id="{158D8F81-9F36-F2F6-A82B-03884A209AAD}"/>
              </a:ext>
            </a:extLst>
          </p:cNvPr>
          <p:cNvPicPr>
            <a:picLocks noChangeAspect="1"/>
          </p:cNvPicPr>
          <p:nvPr/>
        </p:nvPicPr>
        <p:blipFill>
          <a:blip r:embed="rId3"/>
          <a:stretch>
            <a:fillRect/>
          </a:stretch>
        </p:blipFill>
        <p:spPr>
          <a:xfrm>
            <a:off x="2762248" y="1162503"/>
            <a:ext cx="6568118" cy="56954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637122" y="2261494"/>
            <a:ext cx="9458968"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Breakdown of Respondents by Lived Experience</a:t>
            </a:r>
            <a:endParaRPr sz="4800">
              <a:latin typeface="Styrene A Black" pitchFamily="50" charset="0"/>
            </a:endParaRPr>
          </a:p>
        </p:txBody>
      </p:sp>
    </p:spTree>
    <p:extLst>
      <p:ext uri="{BB962C8B-B14F-4D97-AF65-F5344CB8AC3E}">
        <p14:creationId xmlns:p14="http://schemas.microsoft.com/office/powerpoint/2010/main" val="2753816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9"/>
          <p:cNvSpPr txBox="1">
            <a:spLocks noGrp="1"/>
          </p:cNvSpPr>
          <p:nvPr>
            <p:ph type="body" idx="2"/>
          </p:nvPr>
        </p:nvSpPr>
        <p:spPr>
          <a:xfrm>
            <a:off x="1120228" y="363157"/>
            <a:ext cx="9951544" cy="9499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would you rate how the current U.S. child welfare system functions?</a:t>
            </a:r>
          </a:p>
        </p:txBody>
      </p:sp>
      <p:sp>
        <p:nvSpPr>
          <p:cNvPr id="484" name="Google Shape;484;p39"/>
          <p:cNvSpPr txBox="1"/>
          <p:nvPr/>
        </p:nvSpPr>
        <p:spPr>
          <a:xfrm>
            <a:off x="9120261" y="4098237"/>
            <a:ext cx="2302435" cy="2708393"/>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Chart shows “net”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“The U.S. child welfare system is an inherently broken system that can't be fixed”), 4 (“The U.S. child welfare system functions the way it was designed to operate”), and 5-7 (with 7 being “The U.S. child welfare system is high-functioning”).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4" name="Picture 3" descr="A bar graph with different colored bars&#10;&#10;Description automatically generated">
            <a:extLst>
              <a:ext uri="{FF2B5EF4-FFF2-40B4-BE49-F238E27FC236}">
                <a16:creationId xmlns:a16="http://schemas.microsoft.com/office/drawing/2014/main" id="{350B88AC-2695-F672-7B76-579CAAD7E9EC}"/>
              </a:ext>
            </a:extLst>
          </p:cNvPr>
          <p:cNvPicPr>
            <a:picLocks noChangeAspect="1"/>
          </p:cNvPicPr>
          <p:nvPr/>
        </p:nvPicPr>
        <p:blipFill>
          <a:blip r:embed="rId3"/>
          <a:stretch>
            <a:fillRect/>
          </a:stretch>
        </p:blipFill>
        <p:spPr>
          <a:xfrm>
            <a:off x="2624024" y="1184782"/>
            <a:ext cx="6519973" cy="565374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1014994" y="256660"/>
            <a:ext cx="9997628" cy="1331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469446" y="5554925"/>
            <a:ext cx="170756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at all a challenge.”</a:t>
            </a:r>
            <a:endParaRPr sz="1000" i="1">
              <a:latin typeface="Styrene A Regular" pitchFamily="50" charset="0"/>
            </a:endParaRPr>
          </a:p>
        </p:txBody>
      </p:sp>
      <p:pic>
        <p:nvPicPr>
          <p:cNvPr id="5" name="Picture 4" descr="A graph with numbers and text&#10;&#10;Description automatically generated with medium confidence">
            <a:extLst>
              <a:ext uri="{FF2B5EF4-FFF2-40B4-BE49-F238E27FC236}">
                <a16:creationId xmlns:a16="http://schemas.microsoft.com/office/drawing/2014/main" id="{7DC81D2A-52D0-319A-8D66-43F3E67044A9}"/>
              </a:ext>
            </a:extLst>
          </p:cNvPr>
          <p:cNvPicPr>
            <a:picLocks noChangeAspect="1"/>
          </p:cNvPicPr>
          <p:nvPr/>
        </p:nvPicPr>
        <p:blipFill>
          <a:blip r:embed="rId3"/>
          <a:stretch>
            <a:fillRect/>
          </a:stretch>
        </p:blipFill>
        <p:spPr>
          <a:xfrm>
            <a:off x="3105360" y="1420635"/>
            <a:ext cx="6251291" cy="542076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923801" y="365896"/>
            <a:ext cx="10480514" cy="13190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 (continued)</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426121" y="5588883"/>
            <a:ext cx="1777108"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 challenge at all.”</a:t>
            </a:r>
            <a:endParaRPr lang="en-US" sz="1000" i="1">
              <a:latin typeface="Styrene A Regular" pitchFamily="50" charset="0"/>
            </a:endParaRPr>
          </a:p>
        </p:txBody>
      </p:sp>
      <p:pic>
        <p:nvPicPr>
          <p:cNvPr id="5" name="Picture 4" descr="A graph of a number of people&#10;&#10;Description automatically generated with medium confidence">
            <a:extLst>
              <a:ext uri="{FF2B5EF4-FFF2-40B4-BE49-F238E27FC236}">
                <a16:creationId xmlns:a16="http://schemas.microsoft.com/office/drawing/2014/main" id="{50584CFC-3D34-C089-82FE-20640E2328E5}"/>
              </a:ext>
            </a:extLst>
          </p:cNvPr>
          <p:cNvPicPr>
            <a:picLocks noChangeAspect="1"/>
          </p:cNvPicPr>
          <p:nvPr/>
        </p:nvPicPr>
        <p:blipFill>
          <a:blip r:embed="rId3"/>
          <a:stretch>
            <a:fillRect/>
          </a:stretch>
        </p:blipFill>
        <p:spPr>
          <a:xfrm>
            <a:off x="3176925" y="1600152"/>
            <a:ext cx="6041508" cy="5238851"/>
          </a:xfrm>
          <a:prstGeom prst="rect">
            <a:avLst/>
          </a:prstGeom>
        </p:spPr>
      </p:pic>
    </p:spTree>
    <p:extLst>
      <p:ext uri="{BB962C8B-B14F-4D97-AF65-F5344CB8AC3E}">
        <p14:creationId xmlns:p14="http://schemas.microsoft.com/office/powerpoint/2010/main" val="3973529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txBox="1"/>
          <p:nvPr/>
        </p:nvSpPr>
        <p:spPr>
          <a:xfrm>
            <a:off x="9725025" y="6043433"/>
            <a:ext cx="15716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sz="1000" i="1">
              <a:latin typeface="Styrene A Regular" pitchFamily="50" charset="0"/>
            </a:endParaRPr>
          </a:p>
        </p:txBody>
      </p:sp>
      <p:sp>
        <p:nvSpPr>
          <p:cNvPr id="534" name="Google Shape;534;p46"/>
          <p:cNvSpPr txBox="1">
            <a:spLocks noGrp="1"/>
          </p:cNvSpPr>
          <p:nvPr>
            <p:ph type="body" idx="2"/>
          </p:nvPr>
        </p:nvSpPr>
        <p:spPr>
          <a:xfrm>
            <a:off x="1041914" y="247948"/>
            <a:ext cx="10254736"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How the U.S. Child Welfare System Works </a:t>
            </a:r>
          </a:p>
        </p:txBody>
      </p:sp>
      <p:pic>
        <p:nvPicPr>
          <p:cNvPr id="3" name="Picture 2" descr="A graph with different colored bars&#10;&#10;Description automatically generated">
            <a:extLst>
              <a:ext uri="{FF2B5EF4-FFF2-40B4-BE49-F238E27FC236}">
                <a16:creationId xmlns:a16="http://schemas.microsoft.com/office/drawing/2014/main" id="{F229E669-11BE-1F75-B314-432604087430}"/>
              </a:ext>
            </a:extLst>
          </p:cNvPr>
          <p:cNvPicPr>
            <a:picLocks noChangeAspect="1"/>
          </p:cNvPicPr>
          <p:nvPr/>
        </p:nvPicPr>
        <p:blipFill>
          <a:blip r:embed="rId3"/>
          <a:stretch>
            <a:fillRect/>
          </a:stretch>
        </p:blipFill>
        <p:spPr>
          <a:xfrm>
            <a:off x="2984391" y="1044426"/>
            <a:ext cx="6667500" cy="57816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txBox="1"/>
          <p:nvPr/>
        </p:nvSpPr>
        <p:spPr>
          <a:xfrm>
            <a:off x="9725025" y="6043433"/>
            <a:ext cx="15716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sz="1000" i="1">
              <a:latin typeface="Styrene A Regular" pitchFamily="50" charset="0"/>
            </a:endParaRPr>
          </a:p>
        </p:txBody>
      </p:sp>
      <p:sp>
        <p:nvSpPr>
          <p:cNvPr id="534" name="Google Shape;534;p46"/>
          <p:cNvSpPr txBox="1">
            <a:spLocks noGrp="1"/>
          </p:cNvSpPr>
          <p:nvPr>
            <p:ph type="body" idx="2"/>
          </p:nvPr>
        </p:nvSpPr>
        <p:spPr>
          <a:xfrm>
            <a:off x="1041914" y="247948"/>
            <a:ext cx="10254736"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How the U.S. Child Welfare System Works (continued)</a:t>
            </a:r>
          </a:p>
        </p:txBody>
      </p:sp>
      <p:pic>
        <p:nvPicPr>
          <p:cNvPr id="3" name="Picture 2" descr="A graph of different colored bars&#10;&#10;Description automatically generated">
            <a:extLst>
              <a:ext uri="{FF2B5EF4-FFF2-40B4-BE49-F238E27FC236}">
                <a16:creationId xmlns:a16="http://schemas.microsoft.com/office/drawing/2014/main" id="{D5F8B6FC-561B-99D1-220A-A451AA1F42CC}"/>
              </a:ext>
            </a:extLst>
          </p:cNvPr>
          <p:cNvPicPr>
            <a:picLocks noChangeAspect="1"/>
          </p:cNvPicPr>
          <p:nvPr/>
        </p:nvPicPr>
        <p:blipFill>
          <a:blip r:embed="rId3"/>
          <a:stretch>
            <a:fillRect/>
          </a:stretch>
        </p:blipFill>
        <p:spPr>
          <a:xfrm>
            <a:off x="2964275" y="1044034"/>
            <a:ext cx="6667500" cy="5781675"/>
          </a:xfrm>
          <a:prstGeom prst="rect">
            <a:avLst/>
          </a:prstGeom>
        </p:spPr>
      </p:pic>
    </p:spTree>
    <p:extLst>
      <p:ext uri="{BB962C8B-B14F-4D97-AF65-F5344CB8AC3E}">
        <p14:creationId xmlns:p14="http://schemas.microsoft.com/office/powerpoint/2010/main" val="3557052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3"/>
          <p:cNvSpPr txBox="1">
            <a:spLocks noGrp="1"/>
          </p:cNvSpPr>
          <p:nvPr>
            <p:ph type="body" idx="2"/>
          </p:nvPr>
        </p:nvSpPr>
        <p:spPr>
          <a:xfrm>
            <a:off x="1234348" y="449790"/>
            <a:ext cx="9245294"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perpetuates the oppression of marginalized populations.”</a:t>
            </a:r>
          </a:p>
        </p:txBody>
      </p:sp>
      <p:pic>
        <p:nvPicPr>
          <p:cNvPr id="6" name="Picture 5" descr="A graph of a number of people&#10;&#10;Description automatically generated with medium confidence">
            <a:extLst>
              <a:ext uri="{FF2B5EF4-FFF2-40B4-BE49-F238E27FC236}">
                <a16:creationId xmlns:a16="http://schemas.microsoft.com/office/drawing/2014/main" id="{7BB90C5C-C252-88CA-142C-25DEDFE94E36}"/>
              </a:ext>
            </a:extLst>
          </p:cNvPr>
          <p:cNvPicPr>
            <a:picLocks noChangeAspect="1"/>
          </p:cNvPicPr>
          <p:nvPr/>
        </p:nvPicPr>
        <p:blipFill>
          <a:blip r:embed="rId3"/>
          <a:stretch>
            <a:fillRect/>
          </a:stretch>
        </p:blipFill>
        <p:spPr>
          <a:xfrm>
            <a:off x="3017434" y="1258473"/>
            <a:ext cx="6424278" cy="557076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is an example of government overreach.”</a:t>
            </a:r>
          </a:p>
        </p:txBody>
      </p:sp>
      <p:pic>
        <p:nvPicPr>
          <p:cNvPr id="4" name="Picture 3" descr="A graph of red and blue squares&#10;&#10;Description automatically generated">
            <a:extLst>
              <a:ext uri="{FF2B5EF4-FFF2-40B4-BE49-F238E27FC236}">
                <a16:creationId xmlns:a16="http://schemas.microsoft.com/office/drawing/2014/main" id="{C9FF544B-2A29-B65D-1A01-1D77C5C98BCE}"/>
              </a:ext>
            </a:extLst>
          </p:cNvPr>
          <p:cNvPicPr>
            <a:picLocks noChangeAspect="1"/>
          </p:cNvPicPr>
          <p:nvPr/>
        </p:nvPicPr>
        <p:blipFill>
          <a:blip r:embed="rId3"/>
          <a:stretch>
            <a:fillRect/>
          </a:stretch>
        </p:blipFill>
        <p:spPr>
          <a:xfrm>
            <a:off x="3028064" y="1076325"/>
            <a:ext cx="6667500" cy="57816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4"/>
          <p:cNvSpPr txBox="1">
            <a:spLocks noGrp="1"/>
          </p:cNvSpPr>
          <p:nvPr>
            <p:ph type="body" idx="2"/>
          </p:nvPr>
        </p:nvSpPr>
        <p:spPr>
          <a:xfrm>
            <a:off x="1097878" y="340618"/>
            <a:ext cx="9712998"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Bias in U.S. Child Welfare System</a:t>
            </a:r>
          </a:p>
        </p:txBody>
      </p:sp>
      <p:sp>
        <p:nvSpPr>
          <p:cNvPr id="519" name="Google Shape;519;p44"/>
          <p:cNvSpPr txBox="1"/>
          <p:nvPr/>
        </p:nvSpPr>
        <p:spPr>
          <a:xfrm>
            <a:off x="9601199" y="5997754"/>
            <a:ext cx="17145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lang="en-US" sz="1000" i="1">
              <a:latin typeface="Styrene A Regular" pitchFamily="50" charset="0"/>
            </a:endParaRPr>
          </a:p>
        </p:txBody>
      </p:sp>
      <p:pic>
        <p:nvPicPr>
          <p:cNvPr id="4" name="Picture 3" descr="A bar chart with text and numbers&#10;&#10;Description automatically generated">
            <a:extLst>
              <a:ext uri="{FF2B5EF4-FFF2-40B4-BE49-F238E27FC236}">
                <a16:creationId xmlns:a16="http://schemas.microsoft.com/office/drawing/2014/main" id="{D98AE6F1-F8EE-4436-430A-FCA4F0B3569D}"/>
              </a:ext>
            </a:extLst>
          </p:cNvPr>
          <p:cNvPicPr>
            <a:picLocks noChangeAspect="1"/>
          </p:cNvPicPr>
          <p:nvPr/>
        </p:nvPicPr>
        <p:blipFill>
          <a:blip r:embed="rId3"/>
          <a:stretch>
            <a:fillRect/>
          </a:stretch>
        </p:blipFill>
        <p:spPr>
          <a:xfrm>
            <a:off x="2933699" y="1034088"/>
            <a:ext cx="6667500" cy="578167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098247" y="329819"/>
            <a:ext cx="10057149"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“Too often, decisions on whether the child welfare system should intervene in families are influenced by </a:t>
            </a:r>
            <a:r>
              <a:rPr lang="en-US" sz="2800" u="sng">
                <a:solidFill>
                  <a:srgbClr val="3C618C"/>
                </a:solidFill>
                <a:latin typeface="Styrene A Black" pitchFamily="50" charset="0"/>
                <a:sym typeface="Arial"/>
              </a:rPr>
              <a:t>socioeconomic/poverty biases</a:t>
            </a:r>
            <a:r>
              <a:rPr lang="en-US" sz="2800">
                <a:solidFill>
                  <a:srgbClr val="3C618C"/>
                </a:solidFill>
                <a:latin typeface="Styrene A Black" pitchFamily="50" charset="0"/>
                <a:sym typeface="Arial"/>
              </a:rPr>
              <a:t>.”</a:t>
            </a:r>
          </a:p>
        </p:txBody>
      </p:sp>
      <p:pic>
        <p:nvPicPr>
          <p:cNvPr id="4" name="Picture 3" descr="A graph of blue and red squares&#10;&#10;Description automatically generated">
            <a:extLst>
              <a:ext uri="{FF2B5EF4-FFF2-40B4-BE49-F238E27FC236}">
                <a16:creationId xmlns:a16="http://schemas.microsoft.com/office/drawing/2014/main" id="{7E9D10AC-216D-217D-796E-6959C6B8EB88}"/>
              </a:ext>
            </a:extLst>
          </p:cNvPr>
          <p:cNvPicPr>
            <a:picLocks noChangeAspect="1"/>
          </p:cNvPicPr>
          <p:nvPr/>
        </p:nvPicPr>
        <p:blipFill>
          <a:blip r:embed="rId3"/>
          <a:stretch>
            <a:fillRect/>
          </a:stretch>
        </p:blipFill>
        <p:spPr>
          <a:xfrm>
            <a:off x="3038701" y="1508511"/>
            <a:ext cx="6169098" cy="5349489"/>
          </a:xfrm>
          <a:prstGeom prst="rect">
            <a:avLst/>
          </a:prstGeom>
        </p:spPr>
      </p:pic>
    </p:spTree>
    <p:extLst>
      <p:ext uri="{BB962C8B-B14F-4D97-AF65-F5344CB8AC3E}">
        <p14:creationId xmlns:p14="http://schemas.microsoft.com/office/powerpoint/2010/main" val="615867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211001" y="329820"/>
            <a:ext cx="9769998"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“Too often, decisions on whether the child welfare system should intervene in families are influenced by </a:t>
            </a:r>
            <a:r>
              <a:rPr lang="en-US" sz="2800" u="sng">
                <a:solidFill>
                  <a:srgbClr val="3C618C"/>
                </a:solidFill>
                <a:latin typeface="Styrene A Black" pitchFamily="50" charset="0"/>
                <a:sym typeface="Arial"/>
              </a:rPr>
              <a:t>racial biases</a:t>
            </a:r>
            <a:r>
              <a:rPr lang="en-US" sz="2800">
                <a:solidFill>
                  <a:srgbClr val="3C618C"/>
                </a:solidFill>
                <a:latin typeface="Styrene A Black" pitchFamily="50" charset="0"/>
                <a:sym typeface="Arial"/>
              </a:rPr>
              <a:t>.”</a:t>
            </a:r>
          </a:p>
        </p:txBody>
      </p:sp>
      <p:pic>
        <p:nvPicPr>
          <p:cNvPr id="4" name="Picture 3" descr="A graph of a number of people&#10;&#10;Description automatically generated with medium confidence">
            <a:extLst>
              <a:ext uri="{FF2B5EF4-FFF2-40B4-BE49-F238E27FC236}">
                <a16:creationId xmlns:a16="http://schemas.microsoft.com/office/drawing/2014/main" id="{57819B64-B4CC-5AE1-3123-F783E6B73D2C}"/>
              </a:ext>
            </a:extLst>
          </p:cNvPr>
          <p:cNvPicPr>
            <a:picLocks noChangeAspect="1"/>
          </p:cNvPicPr>
          <p:nvPr/>
        </p:nvPicPr>
        <p:blipFill>
          <a:blip r:embed="rId3"/>
          <a:stretch>
            <a:fillRect/>
          </a:stretch>
        </p:blipFill>
        <p:spPr>
          <a:xfrm>
            <a:off x="3208817" y="1526951"/>
            <a:ext cx="6147834" cy="5331050"/>
          </a:xfrm>
          <a:prstGeom prst="rect">
            <a:avLst/>
          </a:prstGeom>
        </p:spPr>
      </p:pic>
    </p:spTree>
    <p:extLst>
      <p:ext uri="{BB962C8B-B14F-4D97-AF65-F5344CB8AC3E}">
        <p14:creationId xmlns:p14="http://schemas.microsoft.com/office/powerpoint/2010/main" val="226628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324512" y="345995"/>
            <a:ext cx="9728650" cy="11489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pitchFamily="50" charset="0"/>
              </a:rPr>
              <a:t>What personal experience, if any, do you have with the U.S. child welfare system?</a:t>
            </a:r>
          </a:p>
        </p:txBody>
      </p:sp>
      <p:sp>
        <p:nvSpPr>
          <p:cNvPr id="5" name="Google Shape;470;p37">
            <a:extLst>
              <a:ext uri="{FF2B5EF4-FFF2-40B4-BE49-F238E27FC236}">
                <a16:creationId xmlns:a16="http://schemas.microsoft.com/office/drawing/2014/main" id="{B12E0164-F239-CFA2-C8E1-0ECF37D26690}"/>
              </a:ext>
            </a:extLst>
          </p:cNvPr>
          <p:cNvSpPr txBox="1"/>
          <p:nvPr/>
        </p:nvSpPr>
        <p:spPr>
          <a:xfrm>
            <a:off x="9382124" y="4847313"/>
            <a:ext cx="209362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dirty="0">
                <a:solidFill>
                  <a:schemeClr val="dk1"/>
                </a:solidFill>
                <a:latin typeface="Styrene A Regular" pitchFamily="50" charset="0"/>
              </a:rPr>
              <a:t>Responses for total population. Respondents were able to select multiple responses so totals may add to more than 100%. As such, many respondents noted both personal and non-personal experience in the sample. Altogether, 35% of respondents had at least </a:t>
            </a:r>
            <a:r>
              <a:rPr lang="en-US" sz="1000" i="1" u="sng" dirty="0">
                <a:solidFill>
                  <a:schemeClr val="dk1"/>
                </a:solidFill>
                <a:latin typeface="Styrene A Regular" pitchFamily="50" charset="0"/>
              </a:rPr>
              <a:t>some</a:t>
            </a:r>
            <a:r>
              <a:rPr lang="en-US" sz="1000" i="1" dirty="0">
                <a:solidFill>
                  <a:schemeClr val="dk1"/>
                </a:solidFill>
                <a:latin typeface="Styrene A Regular" pitchFamily="50" charset="0"/>
              </a:rPr>
              <a:t> experience with the system. </a:t>
            </a:r>
            <a:endParaRPr sz="1600" i="1" dirty="0">
              <a:solidFill>
                <a:schemeClr val="dk1"/>
              </a:solidFill>
              <a:latin typeface="Styrene A Regular" pitchFamily="50" charset="0"/>
              <a:sym typeface="Arial"/>
            </a:endParaRPr>
          </a:p>
        </p:txBody>
      </p:sp>
      <p:grpSp>
        <p:nvGrpSpPr>
          <p:cNvPr id="21" name="Group 20">
            <a:extLst>
              <a:ext uri="{FF2B5EF4-FFF2-40B4-BE49-F238E27FC236}">
                <a16:creationId xmlns:a16="http://schemas.microsoft.com/office/drawing/2014/main" id="{9D48A019-B5BE-3C1F-286E-742F963B2E5B}"/>
              </a:ext>
            </a:extLst>
          </p:cNvPr>
          <p:cNvGrpSpPr/>
          <p:nvPr/>
        </p:nvGrpSpPr>
        <p:grpSpPr>
          <a:xfrm>
            <a:off x="2886074" y="1190898"/>
            <a:ext cx="6496050" cy="5633003"/>
            <a:chOff x="2886074" y="1190898"/>
            <a:chExt cx="6496050" cy="5633003"/>
          </a:xfrm>
        </p:grpSpPr>
        <p:pic>
          <p:nvPicPr>
            <p:cNvPr id="4" name="Picture 3" descr="A graph with numbers and text&#10;&#10;Description automatically generated with medium confidence">
              <a:extLst>
                <a:ext uri="{FF2B5EF4-FFF2-40B4-BE49-F238E27FC236}">
                  <a16:creationId xmlns:a16="http://schemas.microsoft.com/office/drawing/2014/main" id="{6052A514-E7E9-9093-A325-3F7619078CF1}"/>
                </a:ext>
              </a:extLst>
            </p:cNvPr>
            <p:cNvPicPr>
              <a:picLocks noChangeAspect="1"/>
            </p:cNvPicPr>
            <p:nvPr/>
          </p:nvPicPr>
          <p:blipFill>
            <a:blip r:embed="rId4"/>
            <a:stretch>
              <a:fillRect/>
            </a:stretch>
          </p:blipFill>
          <p:spPr>
            <a:xfrm>
              <a:off x="2886074" y="1190898"/>
              <a:ext cx="6496050" cy="5633003"/>
            </a:xfrm>
            <a:prstGeom prst="rect">
              <a:avLst/>
            </a:prstGeom>
          </p:spPr>
        </p:pic>
        <p:sp>
          <p:nvSpPr>
            <p:cNvPr id="15" name="Rectangle 14">
              <a:extLst>
                <a:ext uri="{FF2B5EF4-FFF2-40B4-BE49-F238E27FC236}">
                  <a16:creationId xmlns:a16="http://schemas.microsoft.com/office/drawing/2014/main" id="{5C46064E-A15F-60EF-0625-B50A4E1D2A02}"/>
                </a:ext>
              </a:extLst>
            </p:cNvPr>
            <p:cNvSpPr/>
            <p:nvPr/>
          </p:nvSpPr>
          <p:spPr>
            <a:xfrm>
              <a:off x="5182745" y="1552471"/>
              <a:ext cx="971347" cy="271962"/>
            </a:xfrm>
            <a:prstGeom prst="rect">
              <a:avLst/>
            </a:prstGeom>
            <a:solidFill>
              <a:srgbClr val="E33C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A8BEBE-67A0-BD46-EA5D-166C7EAD7563}"/>
                </a:ext>
              </a:extLst>
            </p:cNvPr>
            <p:cNvSpPr/>
            <p:nvPr/>
          </p:nvSpPr>
          <p:spPr>
            <a:xfrm>
              <a:off x="5182746" y="4137946"/>
              <a:ext cx="725162" cy="271962"/>
            </a:xfrm>
            <a:prstGeom prst="rect">
              <a:avLst/>
            </a:prstGeom>
            <a:solidFill>
              <a:srgbClr val="E33C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2BB955-86AF-55F9-534C-80F35A819F71}"/>
                </a:ext>
              </a:extLst>
            </p:cNvPr>
            <p:cNvSpPr/>
            <p:nvPr/>
          </p:nvSpPr>
          <p:spPr>
            <a:xfrm>
              <a:off x="5182745" y="6214923"/>
              <a:ext cx="2619277" cy="271962"/>
            </a:xfrm>
            <a:prstGeom prst="rect">
              <a:avLst/>
            </a:prstGeom>
            <a:solidFill>
              <a:srgbClr val="E33C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A64297F-F05A-BC13-63B0-E7B73B957B02}"/>
                </a:ext>
              </a:extLst>
            </p:cNvPr>
            <p:cNvSpPr txBox="1"/>
            <p:nvPr/>
          </p:nvSpPr>
          <p:spPr>
            <a:xfrm>
              <a:off x="5122195" y="1604344"/>
              <a:ext cx="364202" cy="184666"/>
            </a:xfrm>
            <a:prstGeom prst="rect">
              <a:avLst/>
            </a:prstGeom>
            <a:noFill/>
          </p:spPr>
          <p:txBody>
            <a:bodyPr wrap="none" rtlCol="0">
              <a:spAutoFit/>
            </a:bodyPr>
            <a:lstStyle/>
            <a:p>
              <a:r>
                <a:rPr lang="en-US" sz="600" dirty="0">
                  <a:solidFill>
                    <a:schemeClr val="bg1"/>
                  </a:solidFill>
                  <a:latin typeface="Styrene A Regular" pitchFamily="50" charset="0"/>
                </a:rPr>
                <a:t>24%</a:t>
              </a:r>
            </a:p>
          </p:txBody>
        </p:sp>
        <p:sp>
          <p:nvSpPr>
            <p:cNvPr id="19" name="TextBox 18">
              <a:extLst>
                <a:ext uri="{FF2B5EF4-FFF2-40B4-BE49-F238E27FC236}">
                  <a16:creationId xmlns:a16="http://schemas.microsoft.com/office/drawing/2014/main" id="{52D98DD6-A254-72E4-362E-32B7278B2966}"/>
                </a:ext>
              </a:extLst>
            </p:cNvPr>
            <p:cNvSpPr txBox="1"/>
            <p:nvPr/>
          </p:nvSpPr>
          <p:spPr>
            <a:xfrm>
              <a:off x="5122195" y="4184626"/>
              <a:ext cx="348172" cy="184666"/>
            </a:xfrm>
            <a:prstGeom prst="rect">
              <a:avLst/>
            </a:prstGeom>
            <a:noFill/>
          </p:spPr>
          <p:txBody>
            <a:bodyPr wrap="none" rtlCol="0">
              <a:spAutoFit/>
            </a:bodyPr>
            <a:lstStyle/>
            <a:p>
              <a:r>
                <a:rPr lang="en-US" sz="600" dirty="0">
                  <a:solidFill>
                    <a:schemeClr val="bg1"/>
                  </a:solidFill>
                  <a:latin typeface="Styrene A Regular" pitchFamily="50" charset="0"/>
                </a:rPr>
                <a:t>18%</a:t>
              </a:r>
            </a:p>
          </p:txBody>
        </p:sp>
        <p:sp>
          <p:nvSpPr>
            <p:cNvPr id="20" name="TextBox 19">
              <a:extLst>
                <a:ext uri="{FF2B5EF4-FFF2-40B4-BE49-F238E27FC236}">
                  <a16:creationId xmlns:a16="http://schemas.microsoft.com/office/drawing/2014/main" id="{B9CEA60C-33C3-ED21-C034-1A778DBF7399}"/>
                </a:ext>
              </a:extLst>
            </p:cNvPr>
            <p:cNvSpPr txBox="1"/>
            <p:nvPr/>
          </p:nvSpPr>
          <p:spPr>
            <a:xfrm>
              <a:off x="5122195" y="6274816"/>
              <a:ext cx="362600" cy="184666"/>
            </a:xfrm>
            <a:prstGeom prst="rect">
              <a:avLst/>
            </a:prstGeom>
            <a:noFill/>
          </p:spPr>
          <p:txBody>
            <a:bodyPr wrap="none" rtlCol="0">
              <a:spAutoFit/>
            </a:bodyPr>
            <a:lstStyle/>
            <a:p>
              <a:r>
                <a:rPr lang="en-US" sz="600" dirty="0">
                  <a:solidFill>
                    <a:schemeClr val="bg1"/>
                  </a:solidFill>
                  <a:latin typeface="Styrene A Regular" pitchFamily="50" charset="0"/>
                </a:rPr>
                <a:t>65%</a:t>
              </a:r>
            </a:p>
          </p:txBody>
        </p:sp>
      </p:grpSp>
    </p:spTree>
    <p:extLst>
      <p:ext uri="{BB962C8B-B14F-4D97-AF65-F5344CB8AC3E}">
        <p14:creationId xmlns:p14="http://schemas.microsoft.com/office/powerpoint/2010/main" val="315182963"/>
      </p:ext>
    </p:extLst>
  </p:cSld>
  <p:clrMapOvr>
    <a:masterClrMapping/>
  </p:clrMapOvr>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5369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About the Child Welfare System</a:t>
            </a:r>
          </a:p>
        </p:txBody>
      </p:sp>
      <p:sp>
        <p:nvSpPr>
          <p:cNvPr id="3" name="TextBox 2">
            <a:extLst>
              <a:ext uri="{FF2B5EF4-FFF2-40B4-BE49-F238E27FC236}">
                <a16:creationId xmlns:a16="http://schemas.microsoft.com/office/drawing/2014/main" id="{03E38ACF-D6AD-7AFD-FE6C-05DE84969C78}"/>
              </a:ext>
            </a:extLst>
          </p:cNvPr>
          <p:cNvSpPr txBox="1"/>
          <p:nvPr/>
        </p:nvSpPr>
        <p:spPr>
          <a:xfrm>
            <a:off x="906426" y="1063256"/>
            <a:ext cx="10181690" cy="4524315"/>
          </a:xfrm>
          <a:prstGeom prst="rect">
            <a:avLst/>
          </a:prstGeom>
          <a:noFill/>
        </p:spPr>
        <p:txBody>
          <a:bodyPr wrap="square" lIns="91440" tIns="45720" rIns="91440" bIns="45720" rtlCol="0" anchor="t">
            <a:spAutoFit/>
          </a:bodyPr>
          <a:lstStyle/>
          <a:p>
            <a:r>
              <a:rPr lang="en-US" sz="1800">
                <a:latin typeface="Styrene A Regular"/>
              </a:rPr>
              <a:t>Respondents were given the following definition at the start of the survey:</a:t>
            </a:r>
          </a:p>
          <a:p>
            <a:endParaRPr lang="en-US" sz="1800">
              <a:latin typeface="Styrene A Regular" pitchFamily="50" charset="0"/>
            </a:endParaRPr>
          </a:p>
          <a:p>
            <a:r>
              <a:rPr lang="en-US" sz="1800">
                <a:latin typeface="Styrene A Regular"/>
              </a:rPr>
              <a:t>The child welfare system is governed by a set of federal and state policies. The overall mission of federal, state, and local child welfare agencies is to provide for the safety, stability, and well-being of children who’ve been abused or neglected, or are at risk of abuse and neglect. Child welfare services vary from state to state but in general the main responsibilities include:</a:t>
            </a:r>
          </a:p>
          <a:p>
            <a:endParaRPr lang="en-US" sz="1800">
              <a:latin typeface="Styrene A Regular" pitchFamily="50" charset="0"/>
            </a:endParaRPr>
          </a:p>
          <a:p>
            <a:pPr marL="285750" indent="-285750">
              <a:buFont typeface="Arial" panose="020B0604020202020204" pitchFamily="34" charset="0"/>
              <a:buChar char="•"/>
            </a:pPr>
            <a:r>
              <a:rPr lang="en-US" sz="1800">
                <a:latin typeface="Styrene A Regular"/>
              </a:rPr>
              <a:t>Receiving and investigating reports of possible child abuse and neglect.</a:t>
            </a:r>
          </a:p>
          <a:p>
            <a:pPr marL="285750" indent="-285750">
              <a:buFont typeface="Arial" panose="020B0604020202020204" pitchFamily="34" charset="0"/>
              <a:buChar char="•"/>
            </a:pPr>
            <a:r>
              <a:rPr lang="en-US" sz="1800">
                <a:latin typeface="Styrene A Regular"/>
              </a:rPr>
              <a:t>Providing supportive services to families to prevent child abuse or neglect. These include mental health services, substance abuse treatment programs, and in-home parenting support, among others.</a:t>
            </a:r>
          </a:p>
          <a:p>
            <a:pPr marL="285750" indent="-285750">
              <a:buFont typeface="Arial" panose="020B0604020202020204" pitchFamily="34" charset="0"/>
              <a:buChar char="•"/>
            </a:pPr>
            <a:r>
              <a:rPr lang="en-US" sz="1800">
                <a:latin typeface="Styrene A Regular"/>
              </a:rPr>
              <a:t>Providing an alternative home for children via foster or kinship care or a group home when it's determined (by courts) that they cannot remain safely at home.</a:t>
            </a:r>
          </a:p>
          <a:p>
            <a:pPr marL="285750" indent="-285750">
              <a:buFont typeface="Arial" panose="020B0604020202020204" pitchFamily="34" charset="0"/>
              <a:buChar char="•"/>
            </a:pPr>
            <a:r>
              <a:rPr lang="en-US" sz="1800">
                <a:latin typeface="Styrene A Regular"/>
              </a:rPr>
              <a:t>Helping children leave foster care to be safely cared for by a permanent family, by reuniting them with their birth parents, or connecting them with relatives who serve as guardians or with adoptive families. This includes providing services to these families to promote safety and stability, so the child does not need to return to foster care.</a:t>
            </a:r>
          </a:p>
        </p:txBody>
      </p:sp>
    </p:spTree>
    <p:extLst>
      <p:ext uri="{BB962C8B-B14F-4D97-AF65-F5344CB8AC3E}">
        <p14:creationId xmlns:p14="http://schemas.microsoft.com/office/powerpoint/2010/main" val="53736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Key Definitions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976396"/>
            <a:ext cx="9763126" cy="5355312"/>
          </a:xfrm>
          <a:prstGeom prst="rect">
            <a:avLst/>
          </a:prstGeom>
          <a:noFill/>
        </p:spPr>
        <p:txBody>
          <a:bodyPr wrap="square" rtlCol="0">
            <a:spAutoFit/>
          </a:bodyPr>
          <a:lstStyle/>
          <a:p>
            <a:r>
              <a:rPr lang="en-US" sz="1800">
                <a:latin typeface="Styrene A Regular" pitchFamily="50" charset="0"/>
              </a:rPr>
              <a:t>Respondents were given the following definitions throughout the survey:</a:t>
            </a:r>
          </a:p>
          <a:p>
            <a:endParaRPr lang="en-US" sz="1800" b="1">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Neglect</a:t>
            </a:r>
            <a:r>
              <a:rPr lang="en-US" sz="1800">
                <a:latin typeface="Styrene A Regular" pitchFamily="50" charset="0"/>
              </a:rPr>
              <a:t>: Neglect is the failure to act to provide for a child’s needs leading to potential or actual harm, such as inadequate supervision, lack of protection from hazards, and unmet basic needs.</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Abuse</a:t>
            </a:r>
            <a:r>
              <a:rPr lang="en-US" sz="1800">
                <a:latin typeface="Styrene A Regular" pitchFamily="50" charset="0"/>
              </a:rPr>
              <a:t>: Abuse is generally associated with nonaccidental physical injury, a pattern of behavior that impairs a child’s emotional development or sense of self-worth, or the coercion of any child to engage in any sexually explicit conduct. </a:t>
            </a:r>
          </a:p>
          <a:p>
            <a:r>
              <a:rPr lang="en-US" sz="1800">
                <a:latin typeface="Styrene A Regular" pitchFamily="50" charset="0"/>
              </a:rPr>
              <a:t> </a:t>
            </a:r>
          </a:p>
          <a:p>
            <a:pPr marL="285750" indent="-285750">
              <a:buFont typeface="Arial" panose="020B0604020202020204" pitchFamily="34" charset="0"/>
              <a:buChar char="•"/>
            </a:pPr>
            <a:r>
              <a:rPr lang="en-US" sz="1800" b="1">
                <a:latin typeface="Styrene A Regular" pitchFamily="50" charset="0"/>
              </a:rPr>
              <a:t>Report</a:t>
            </a:r>
            <a:r>
              <a:rPr lang="en-US" sz="1800">
                <a:latin typeface="Styrene A Regular" pitchFamily="50" charset="0"/>
              </a:rPr>
              <a:t>: By reporting, we mean when a member of the public contacts child abuse and neglect hotlines, or child protective services offices, to alert them (i.e., submit a report) about suspected child abuse or neglect.</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Investigate</a:t>
            </a:r>
            <a:r>
              <a:rPr lang="en-US" sz="1800">
                <a:latin typeface="Styrene A Regular" pitchFamily="50" charset="0"/>
              </a:rPr>
              <a:t>:  By investigating, we mean the process of, once contacted with a report of child abuse or neglect, a caseworker being assigned to conduct an in-home visit to look for evidence supporting or refuting the allegations of child abuse or neglect.</a:t>
            </a:r>
          </a:p>
        </p:txBody>
      </p:sp>
    </p:spTree>
    <p:extLst>
      <p:ext uri="{BB962C8B-B14F-4D97-AF65-F5344CB8AC3E}">
        <p14:creationId xmlns:p14="http://schemas.microsoft.com/office/powerpoint/2010/main" val="986891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Authors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1295400"/>
            <a:ext cx="8551899" cy="1477328"/>
          </a:xfrm>
          <a:prstGeom prst="rect">
            <a:avLst/>
          </a:prstGeom>
          <a:noFill/>
        </p:spPr>
        <p:txBody>
          <a:bodyPr wrap="square" rtlCol="0">
            <a:spAutoFit/>
          </a:bodyPr>
          <a:lstStyle/>
          <a:p>
            <a:r>
              <a:rPr lang="en-US" sz="1800" b="1">
                <a:latin typeface="Styrene A Regular" pitchFamily="50" charset="0"/>
              </a:rPr>
              <a:t>Dane Stangler 	</a:t>
            </a:r>
            <a:r>
              <a:rPr lang="en-US" sz="1800">
                <a:latin typeface="Styrene A Regular" pitchFamily="50" charset="0"/>
              </a:rPr>
              <a:t>Managing Director, Strategic Initiatives</a:t>
            </a:r>
          </a:p>
          <a:p>
            <a:endParaRPr lang="en-US" sz="1800">
              <a:latin typeface="Styrene A Regular" pitchFamily="50" charset="0"/>
            </a:endParaRPr>
          </a:p>
          <a:p>
            <a:r>
              <a:rPr lang="en-US" sz="1800" b="1">
                <a:latin typeface="Styrene A Regular" pitchFamily="50" charset="0"/>
              </a:rPr>
              <a:t>Rob Geen</a:t>
            </a:r>
            <a:r>
              <a:rPr lang="en-US" sz="1800">
                <a:latin typeface="Styrene A Regular" pitchFamily="50" charset="0"/>
              </a:rPr>
              <a:t>		Fellow, Child Welfare Initiative</a:t>
            </a:r>
          </a:p>
          <a:p>
            <a:endParaRPr lang="en-US" sz="1800">
              <a:latin typeface="Styrene A Regular" pitchFamily="50" charset="0"/>
            </a:endParaRPr>
          </a:p>
          <a:p>
            <a:r>
              <a:rPr lang="en-US" sz="1800" b="1">
                <a:latin typeface="Styrene A Regular" pitchFamily="50" charset="0"/>
              </a:rPr>
              <a:t>Emily Wielk</a:t>
            </a:r>
            <a:r>
              <a:rPr lang="en-US" sz="1800">
                <a:latin typeface="Styrene A Regular" pitchFamily="50" charset="0"/>
              </a:rPr>
              <a:t>		Policy Analyst, Economic Policy Program</a:t>
            </a:r>
          </a:p>
        </p:txBody>
      </p:sp>
      <p:sp>
        <p:nvSpPr>
          <p:cNvPr id="3" name="TextBox 2">
            <a:extLst>
              <a:ext uri="{FF2B5EF4-FFF2-40B4-BE49-F238E27FC236}">
                <a16:creationId xmlns:a16="http://schemas.microsoft.com/office/drawing/2014/main" id="{B0030A72-6FD2-E18F-0B59-15A83099EF76}"/>
              </a:ext>
            </a:extLst>
          </p:cNvPr>
          <p:cNvSpPr txBox="1"/>
          <p:nvPr/>
        </p:nvSpPr>
        <p:spPr>
          <a:xfrm>
            <a:off x="906425" y="4276725"/>
            <a:ext cx="10253661" cy="1588127"/>
          </a:xfrm>
          <a:prstGeom prst="rect">
            <a:avLst/>
          </a:prstGeom>
          <a:noFill/>
        </p:spPr>
        <p:txBody>
          <a:bodyPr wrap="square" rtlCol="0">
            <a:spAutoFit/>
          </a:bodyPr>
          <a:lstStyle/>
          <a:p>
            <a:pPr>
              <a:lnSpc>
                <a:spcPct val="90000"/>
              </a:lnSpc>
              <a:buClr>
                <a:srgbClr val="2A7DE1"/>
              </a:buClr>
              <a:buSzPts val="4800"/>
            </a:pPr>
            <a:r>
              <a:rPr lang="en-US" sz="2800" b="1">
                <a:solidFill>
                  <a:srgbClr val="3C618C"/>
                </a:solidFill>
                <a:latin typeface="Styrene A Black" pitchFamily="50" charset="0"/>
              </a:rPr>
              <a:t>Media Inquiries</a:t>
            </a:r>
          </a:p>
          <a:p>
            <a:endParaRPr lang="en-US" sz="1800" b="1">
              <a:latin typeface="Styrene A Regular" pitchFamily="50" charset="0"/>
            </a:endParaRPr>
          </a:p>
          <a:p>
            <a:r>
              <a:rPr lang="en-US" sz="1800" b="1">
                <a:latin typeface="Styrene A Regular" pitchFamily="50" charset="0"/>
              </a:rPr>
              <a:t>Luci Manning</a:t>
            </a:r>
            <a:r>
              <a:rPr lang="en-US" sz="1800">
                <a:latin typeface="Styrene A Regular" pitchFamily="50" charset="0"/>
              </a:rPr>
              <a:t>		Senior Director of Communications 							</a:t>
            </a:r>
            <a:r>
              <a:rPr lang="en-US" sz="1800">
                <a:latin typeface="Styrene A Regular" pitchFamily="50" charset="0"/>
                <a:hlinkClick r:id="rId3"/>
              </a:rPr>
              <a:t>LMANNING@BIPARTISANPOLICY.ORG</a:t>
            </a:r>
            <a:endParaRPr lang="en-US" sz="1800">
              <a:latin typeface="Styrene A Regular" pitchFamily="50" charset="0"/>
            </a:endParaRPr>
          </a:p>
          <a:p>
            <a:r>
              <a:rPr lang="en-US" sz="1800">
                <a:latin typeface="Styrene A Regular" pitchFamily="50" charset="0"/>
              </a:rPr>
              <a:t>			(202) 637-1467</a:t>
            </a:r>
          </a:p>
        </p:txBody>
      </p:sp>
    </p:spTree>
    <p:extLst>
      <p:ext uri="{BB962C8B-B14F-4D97-AF65-F5344CB8AC3E}">
        <p14:creationId xmlns:p14="http://schemas.microsoft.com/office/powerpoint/2010/main" val="53088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914524" y="2472145"/>
            <a:ext cx="8362951"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dirty="0">
                <a:latin typeface="Styrene A Black" pitchFamily="50" charset="0"/>
              </a:rPr>
              <a:t>Public Perceptions of Child Neglect and Abuse</a:t>
            </a:r>
            <a:endParaRPr sz="4800" dirty="0">
              <a:latin typeface="Styrene A Black"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935283" y="559247"/>
            <a:ext cx="9067432" cy="54211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Child Neglect and Abuse</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1009788" y="1484128"/>
            <a:ext cx="10143765" cy="5373872"/>
          </a:xfrm>
          <a:prstGeom prst="rect">
            <a:avLst/>
          </a:prstGeom>
          <a:noFill/>
          <a:ln>
            <a:noFill/>
          </a:ln>
        </p:spPr>
        <p:txBody>
          <a:bodyPr spcFirstLastPara="1" wrap="square" lIns="91425" tIns="45700" rIns="91425" bIns="45700" anchor="t" anchorCtr="0">
            <a:noAutofit/>
          </a:bodyPr>
          <a:lstStyle/>
          <a:p>
            <a:pPr marL="0">
              <a:spcBef>
                <a:spcPts val="0"/>
              </a:spcBef>
            </a:pPr>
            <a:r>
              <a:rPr lang="en-US" sz="2200" b="1" dirty="0">
                <a:latin typeface="Styrene A Regular"/>
              </a:rPr>
              <a:t>Regardless of involvement with the system, Americans generally have similar views on why child abuse and neglect occurs, though: </a:t>
            </a:r>
          </a:p>
          <a:p>
            <a:pPr marL="0">
              <a:spcBef>
                <a:spcPts val="0"/>
              </a:spcBef>
            </a:pPr>
            <a:endParaRPr lang="en-US" sz="2200" b="1" dirty="0">
              <a:latin typeface="Styrene A Regular"/>
            </a:endParaRPr>
          </a:p>
          <a:p>
            <a:pPr marL="628650" lvl="1" indent="-171450">
              <a:spcBef>
                <a:spcPts val="0"/>
              </a:spcBef>
              <a:buFont typeface="Arial" panose="020B0604020202020204" pitchFamily="34" charset="0"/>
              <a:buChar char="•"/>
            </a:pPr>
            <a:r>
              <a:rPr lang="en-US" sz="2000" dirty="0">
                <a:latin typeface="Styrene A Regular"/>
              </a:rPr>
              <a:t>Americans have similar views on parents who have been NEGLECTFUL, however, those with personal or non-personal system involvement are more likely to believe ABUSIVE parents can provide safe and nurturing care. [Slides 12, 13]</a:t>
            </a:r>
          </a:p>
          <a:p>
            <a:pPr marL="457200" lvl="1" indent="0">
              <a:spcBef>
                <a:spcPts val="0"/>
              </a:spcBef>
              <a:buNone/>
            </a:pPr>
            <a:endParaRPr lang="en-US" sz="2000" dirty="0">
              <a:latin typeface="Styrene A Regular"/>
            </a:endParaRPr>
          </a:p>
          <a:p>
            <a:pPr marL="628650" lvl="1" indent="-171450">
              <a:spcBef>
                <a:spcPts val="0"/>
              </a:spcBef>
              <a:buFont typeface="Arial" panose="020B0604020202020204" pitchFamily="34" charset="0"/>
              <a:buChar char="•"/>
            </a:pPr>
            <a:r>
              <a:rPr lang="en-US" sz="2000" dirty="0">
                <a:latin typeface="Styrene A Regular"/>
              </a:rPr>
              <a:t>Those with personal or non-personal system involvement are more likely to believe abuse and neglect are not the parents’ fault, but the majority of all groups believe maltreatment is intentional. [Slide 12, 15]</a:t>
            </a:r>
          </a:p>
          <a:p>
            <a:pPr marL="628650" lvl="1" indent="-171450">
              <a:lnSpc>
                <a:spcPct val="100000"/>
              </a:lnSpc>
              <a:spcBef>
                <a:spcPts val="0"/>
              </a:spcBef>
              <a:spcAft>
                <a:spcPts val="600"/>
              </a:spcAft>
              <a:buSzPts val="2000"/>
            </a:pPr>
            <a:endParaRPr lang="en-US" sz="2000" dirty="0">
              <a:latin typeface="Styrene A Regular" pitchFamily="50" charset="0"/>
            </a:endParaRPr>
          </a:p>
          <a:p>
            <a:pPr marL="628650" lvl="1" indent="-171450">
              <a:spcBef>
                <a:spcPts val="0"/>
              </a:spcBef>
              <a:spcAft>
                <a:spcPts val="600"/>
              </a:spcAft>
              <a:buSzPts val="2000"/>
              <a:buFont typeface="Arial"/>
              <a:buChar char="•"/>
            </a:pPr>
            <a:endParaRPr lang="en-US" sz="2000" dirty="0">
              <a:latin typeface="Styrene A Regular" pitchFamily="50" charset="0"/>
            </a:endParaRPr>
          </a:p>
          <a:p>
            <a:pPr marL="171450" indent="-171450">
              <a:spcBef>
                <a:spcPts val="0"/>
              </a:spcBef>
              <a:buSzPts val="2000"/>
              <a:buFont typeface="Arial" panose="020B0604020202020204" pitchFamily="34" charset="0"/>
              <a:buChar char="•"/>
            </a:pPr>
            <a:endParaRPr lang="en-US" sz="2000" dirty="0">
              <a:latin typeface="Styrene A Regular" pitchFamily="50" charset="0"/>
            </a:endParaRPr>
          </a:p>
        </p:txBody>
      </p:sp>
    </p:spTree>
    <p:extLst>
      <p:ext uri="{BB962C8B-B14F-4D97-AF65-F5344CB8AC3E}">
        <p14:creationId xmlns:p14="http://schemas.microsoft.com/office/powerpoint/2010/main" val="13856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
          <p:cNvSpPr txBox="1">
            <a:spLocks noGrp="1"/>
          </p:cNvSpPr>
          <p:nvPr>
            <p:ph type="body" idx="2"/>
          </p:nvPr>
        </p:nvSpPr>
        <p:spPr>
          <a:xfrm>
            <a:off x="1087380" y="389983"/>
            <a:ext cx="1001724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of the following factors do you think are </a:t>
            </a:r>
            <a:r>
              <a:rPr lang="en-US" sz="2800" u="sng">
                <a:solidFill>
                  <a:srgbClr val="3C618C"/>
                </a:solidFill>
                <a:latin typeface="Styrene A Black" pitchFamily="50" charset="0"/>
              </a:rPr>
              <a:t>significant contributors </a:t>
            </a:r>
            <a:r>
              <a:rPr lang="en-US" sz="2800">
                <a:solidFill>
                  <a:srgbClr val="3C618C"/>
                </a:solidFill>
                <a:latin typeface="Styrene A Black" pitchFamily="50" charset="0"/>
              </a:rPr>
              <a:t>to why CHILD NEGLECT occurs? </a:t>
            </a:r>
          </a:p>
        </p:txBody>
      </p:sp>
      <p:sp>
        <p:nvSpPr>
          <p:cNvPr id="255" name="Google Shape;255;p7"/>
          <p:cNvSpPr txBox="1"/>
          <p:nvPr/>
        </p:nvSpPr>
        <p:spPr>
          <a:xfrm>
            <a:off x="9225036" y="5438111"/>
            <a:ext cx="215733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top five responses for the total population broken down by party affiliation. Respondents could “select all that apply.”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sz="1000" i="1">
              <a:latin typeface="Styrene A Regular" pitchFamily="50" charset="0"/>
            </a:endParaRPr>
          </a:p>
        </p:txBody>
      </p:sp>
      <p:pic>
        <p:nvPicPr>
          <p:cNvPr id="4" name="Picture 3" descr="A graph of a number of children&#10;&#10;Description automatically generated with medium confidence">
            <a:extLst>
              <a:ext uri="{FF2B5EF4-FFF2-40B4-BE49-F238E27FC236}">
                <a16:creationId xmlns:a16="http://schemas.microsoft.com/office/drawing/2014/main" id="{96B5EFFF-CF67-639D-996A-424C852016F2}"/>
              </a:ext>
            </a:extLst>
          </p:cNvPr>
          <p:cNvPicPr>
            <a:picLocks noChangeAspect="1"/>
          </p:cNvPicPr>
          <p:nvPr/>
        </p:nvPicPr>
        <p:blipFill>
          <a:blip r:embed="rId4"/>
          <a:stretch>
            <a:fillRect/>
          </a:stretch>
        </p:blipFill>
        <p:spPr>
          <a:xfrm>
            <a:off x="2911112" y="1375925"/>
            <a:ext cx="6317955" cy="5478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txBox="1">
            <a:spLocks noGrp="1"/>
          </p:cNvSpPr>
          <p:nvPr>
            <p:ph type="body" idx="2"/>
          </p:nvPr>
        </p:nvSpPr>
        <p:spPr>
          <a:xfrm>
            <a:off x="1068512" y="489925"/>
            <a:ext cx="10245588"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Which of the following factors do you think is typically the </a:t>
            </a:r>
            <a:r>
              <a:rPr lang="en-US" sz="2800" u="sng">
                <a:solidFill>
                  <a:srgbClr val="3C618C"/>
                </a:solidFill>
                <a:latin typeface="Styrene A Black"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primary cause </a:t>
            </a:r>
            <a:r>
              <a:rPr lang="en-US" sz="2800">
                <a:solidFill>
                  <a:srgbClr val="3C618C"/>
                </a:solidFill>
                <a:latin typeface="Styrene A Black" pitchFamily="50"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of CHILD NEGLECT? </a:t>
            </a:r>
          </a:p>
        </p:txBody>
      </p:sp>
      <p:sp>
        <p:nvSpPr>
          <p:cNvPr id="270" name="Google Shape;270;p9"/>
          <p:cNvSpPr txBox="1"/>
          <p:nvPr/>
        </p:nvSpPr>
        <p:spPr>
          <a:xfrm>
            <a:off x="9204336" y="5705860"/>
            <a:ext cx="2190144"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4" name="Picture 3" descr="A graph with text on it&#10;&#10;Description automatically generated">
            <a:extLst>
              <a:ext uri="{FF2B5EF4-FFF2-40B4-BE49-F238E27FC236}">
                <a16:creationId xmlns:a16="http://schemas.microsoft.com/office/drawing/2014/main" id="{9A0F28D8-0ED2-DDE3-86F2-E052F7908E62}"/>
              </a:ext>
            </a:extLst>
          </p:cNvPr>
          <p:cNvPicPr>
            <a:picLocks noChangeAspect="1"/>
          </p:cNvPicPr>
          <p:nvPr/>
        </p:nvPicPr>
        <p:blipFill>
          <a:blip r:embed="rId4"/>
          <a:stretch>
            <a:fillRect/>
          </a:stretch>
        </p:blipFill>
        <p:spPr>
          <a:xfrm>
            <a:off x="2996175" y="1499290"/>
            <a:ext cx="6179731" cy="53587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d0fc61f-c9aa-4ed3-8e60-54ec59d8ad7f">
      <UserInfo>
        <DisplayName>Dane Stangler</DisplayName>
        <AccountId>6097</AccountId>
        <AccountType/>
      </UserInfo>
      <UserInfo>
        <DisplayName>Melanie Renzulli</DisplayName>
        <AccountId>23310</AccountId>
        <AccountType/>
      </UserInfo>
      <UserInfo>
        <DisplayName>Joshua Joe</DisplayName>
        <AccountId>17281</AccountId>
        <AccountType/>
      </UserInfo>
      <UserInfo>
        <DisplayName>Alexander Varisco</DisplayName>
        <AccountId>15226</AccountId>
        <AccountType/>
      </UserInfo>
      <UserInfo>
        <DisplayName>Luci Manning</DisplayName>
        <AccountId>9340</AccountId>
        <AccountType/>
      </UserInfo>
      <UserInfo>
        <DisplayName>Elise Scott</DisplayName>
        <AccountId>12760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E4B3B7AE166B49BD60A6E0574BB471" ma:contentTypeVersion="6" ma:contentTypeDescription="Create a new document." ma:contentTypeScope="" ma:versionID="231835551a96ca93e86b77fa8cf0b2c0">
  <xsd:schema xmlns:xsd="http://www.w3.org/2001/XMLSchema" xmlns:xs="http://www.w3.org/2001/XMLSchema" xmlns:p="http://schemas.microsoft.com/office/2006/metadata/properties" xmlns:ns2="7599a6c5-01c4-49ee-8cd0-82153b15c981" xmlns:ns3="7d0fc61f-c9aa-4ed3-8e60-54ec59d8ad7f" targetNamespace="http://schemas.microsoft.com/office/2006/metadata/properties" ma:root="true" ma:fieldsID="1216805b239f6ebce021f7a0876d1163" ns2:_="" ns3:_="">
    <xsd:import namespace="7599a6c5-01c4-49ee-8cd0-82153b15c981"/>
    <xsd:import namespace="7d0fc61f-c9aa-4ed3-8e60-54ec59d8ad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9a6c5-01c4-49ee-8cd0-82153b15c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0fc61f-c9aa-4ed3-8e60-54ec59d8ad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2DBCA-A8B2-4055-8030-2DF8AF4C59CD}">
  <ds:schemaRefs>
    <ds:schemaRef ds:uri="http://schemas.microsoft.com/sharepoint/v3/contenttype/forms"/>
  </ds:schemaRefs>
</ds:datastoreItem>
</file>

<file path=customXml/itemProps2.xml><?xml version="1.0" encoding="utf-8"?>
<ds:datastoreItem xmlns:ds="http://schemas.openxmlformats.org/officeDocument/2006/customXml" ds:itemID="{934E3F36-E323-4840-8472-465B47E52074}">
  <ds:schemaRefs>
    <ds:schemaRef ds:uri="http://schemas.microsoft.com/office/2006/metadata/properties"/>
    <ds:schemaRef ds:uri="http://schemas.microsoft.com/office/infopath/2007/PartnerControls"/>
    <ds:schemaRef ds:uri="7d0fc61f-c9aa-4ed3-8e60-54ec59d8ad7f"/>
  </ds:schemaRefs>
</ds:datastoreItem>
</file>

<file path=customXml/itemProps3.xml><?xml version="1.0" encoding="utf-8"?>
<ds:datastoreItem xmlns:ds="http://schemas.openxmlformats.org/officeDocument/2006/customXml" ds:itemID="{943935DA-2863-4D28-A060-70762BABC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9a6c5-01c4-49ee-8cd0-82153b15c981"/>
    <ds:schemaRef ds:uri="7d0fc61f-c9aa-4ed3-8e60-54ec59d8a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TotalTime>
  <Words>3242</Words>
  <Application>Microsoft Office PowerPoint</Application>
  <PresentationFormat>Widescreen</PresentationFormat>
  <Paragraphs>176</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Magee</dc:creator>
  <cp:lastModifiedBy>Emily Wielk</cp:lastModifiedBy>
  <cp:revision>14</cp:revision>
  <dcterms:created xsi:type="dcterms:W3CDTF">2023-06-20T22:12:16Z</dcterms:created>
  <dcterms:modified xsi:type="dcterms:W3CDTF">2024-03-11T20:34:11Z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0x01010025E4B3B7AE166B49BD60A6E0574BB471</vt:lpwstr>
  </property>
  <property fmtid="{D5CDD505-2E9C-101B-9397-08002B2CF9AE}" pid="3" name="MediaServiceImageTags">
    <vt:lpwstr/>
  </property>
  <property fmtid="{D5CDD505-2E9C-101B-9397-08002B2CF9AE}" pid="4" name="SharedWithUsers">
    <vt:lpwstr>12657;#Michael Lovegrove;#22002;#Tara G. Williams</vt:lpwstr>
  </property>
</Properties>
</file>