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0CE096-42CC-4D9B-ADB0-33445684A4D9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DF0CC-81B9-442B-8C9F-1F63E9319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7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F0CC-81B9-442B-8C9F-1F63E93197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F0CC-81B9-442B-8C9F-1F63E93197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F0CC-81B9-442B-8C9F-1F63E93197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F0CC-81B9-442B-8C9F-1F63E93197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F0CC-81B9-442B-8C9F-1F63E93197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8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5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C5B8-A2BE-4AD0-B4B9-10D87E17ACE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C104-1D3C-4AFE-B210-CDB8D2D14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341" y="1091683"/>
            <a:ext cx="675300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Evaluating Landlord Incentives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>
                <a:latin typeface="Garamond" panose="02020404030301010803" pitchFamily="18" charset="0"/>
              </a:rPr>
              <a:t>Philip ME Garboden</a:t>
            </a:r>
          </a:p>
          <a:p>
            <a:r>
              <a:rPr lang="en-US" dirty="0">
                <a:latin typeface="Garamond" panose="02020404030301010803" pitchFamily="18" charset="0"/>
              </a:rPr>
              <a:t>HCRC Professor in Affordable Housing Economics, Policy, and Planning</a:t>
            </a:r>
          </a:p>
          <a:p>
            <a:r>
              <a:rPr lang="en-US" dirty="0">
                <a:latin typeface="Garamond" panose="02020404030301010803" pitchFamily="18" charset="0"/>
              </a:rPr>
              <a:t>The Department of Urban and Regional Planning (DURP)</a:t>
            </a:r>
          </a:p>
          <a:p>
            <a:r>
              <a:rPr lang="en-US" dirty="0">
                <a:latin typeface="Garamond" panose="02020404030301010803" pitchFamily="18" charset="0"/>
              </a:rPr>
              <a:t>The University of Hawaii Economic Research Organization (UHERO)</a:t>
            </a:r>
          </a:p>
          <a:p>
            <a:r>
              <a:rPr lang="en-US" dirty="0">
                <a:latin typeface="Garamond" panose="02020404030301010803" pitchFamily="18" charset="0"/>
              </a:rPr>
              <a:t>215 880-7715 | pgarbod@hawaii.edu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Image result for university of hawai`i at mano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92" y="4450745"/>
            <a:ext cx="3356493" cy="13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1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585" y="709297"/>
            <a:ext cx="10813025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Garamond" panose="02020404030301010803" pitchFamily="18" charset="0"/>
              </a:rPr>
              <a:t>150+ Conversations with Landlords in Baltimore, Cleveland, Dallas, and Washington, DC</a:t>
            </a:r>
            <a:endParaRPr lang="en-US" sz="22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(with Eva Rosen, Meredith Greif, Stefanie DeLuca, and Kathryn </a:t>
            </a:r>
            <a:r>
              <a:rPr lang="en-US" sz="1400" dirty="0" err="1">
                <a:latin typeface="Garamond" panose="02020404030301010803" pitchFamily="18" charset="0"/>
              </a:rPr>
              <a:t>Edin</a:t>
            </a:r>
            <a:r>
              <a:rPr lang="en-US" sz="1400" dirty="0">
                <a:latin typeface="Garamond" panose="02020404030301010803" pitchFamily="18" charset="0"/>
              </a:rPr>
              <a:t>)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i="1" dirty="0">
                <a:latin typeface="Garamond" panose="02020404030301010803" pitchFamily="18" charset="0"/>
              </a:rPr>
              <a:t>Clear benefits for landlords in markets where tenants have volatile incomes.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BUT in middle and opportunity neighborhoods: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1. Nobody is going to reduce their rent to accept a voucher holder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2. Frustration over process delays (between accepting tenant and first payment)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3. Concerns regarding inspection capriciousness (not standards)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4. Desire for PHAs to interfere on behalf of landlord in tenant disputes.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5. Higher scrutiny of voucher households due to preexisting stereotypes.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i="1" dirty="0">
                <a:latin typeface="Garamond" panose="02020404030301010803" pitchFamily="18" charset="0"/>
              </a:rPr>
              <a:t>High levels of unit turnover: most non-participating landlords with </a:t>
            </a:r>
            <a:br>
              <a:rPr lang="en-US" i="1" dirty="0">
                <a:latin typeface="Garamond" panose="02020404030301010803" pitchFamily="18" charset="0"/>
              </a:rPr>
            </a:br>
            <a:r>
              <a:rPr lang="en-US" i="1" dirty="0">
                <a:latin typeface="Garamond" panose="02020404030301010803" pitchFamily="18" charset="0"/>
              </a:rPr>
              <a:t>eligible units have pre-existing direct experience with the voucher program.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991" y="1690318"/>
            <a:ext cx="2386752" cy="30854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733" y="3185138"/>
            <a:ext cx="2372244" cy="30949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350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55100" t="59783" r="21932"/>
          <a:stretch/>
        </p:blipFill>
        <p:spPr>
          <a:xfrm>
            <a:off x="9202069" y="3704093"/>
            <a:ext cx="2598259" cy="2495691"/>
          </a:xfrm>
          <a:prstGeom prst="rect">
            <a:avLst/>
          </a:prstGeom>
          <a:ln w="12600">
            <a:solidFill>
              <a:schemeClr val="bg1">
                <a:lumMod val="85000"/>
              </a:schemeClr>
            </a:solidFill>
            <a:miter/>
          </a:ln>
        </p:spPr>
      </p:pic>
      <p:sp>
        <p:nvSpPr>
          <p:cNvPr id="4" name="TextBox 3"/>
          <p:cNvSpPr txBox="1"/>
          <p:nvPr/>
        </p:nvSpPr>
        <p:spPr>
          <a:xfrm>
            <a:off x="678079" y="476541"/>
            <a:ext cx="5519588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Garamond" panose="02020404030301010803" pitchFamily="18" charset="0"/>
              </a:rPr>
              <a:t>Local Innovation → National RCT (MTW 4)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Small Area Fair Market Rents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Increased Payment Standards (across the board or targeted at mobility)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Cash Incentives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Damage Insurance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Repair Funds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Bridge Payments between HCV Households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Advance Payments to Cover Lease-up Delays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Master Leasing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Inspection Schedule Changes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Inspection Waiver / Pre-Qualification Provisions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Marketing Program Benefits and Emotional Appeals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Landlord Liaisons / Specialists</a:t>
            </a:r>
          </a:p>
          <a:p>
            <a:r>
              <a:rPr lang="en-US" sz="1400" dirty="0">
                <a:latin typeface="Garamond" panose="02020404030301010803" pitchFamily="18" charset="0"/>
              </a:rPr>
              <a:t>Workshops and Landlord Technical Assistance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Counseling / Search Support</a:t>
            </a:r>
          </a:p>
          <a:p>
            <a:endParaRPr lang="en-US" sz="1400" dirty="0">
              <a:latin typeface="Garamond" panose="02020404030301010803" pitchFamily="18" charset="0"/>
            </a:endParaRPr>
          </a:p>
          <a:p>
            <a:r>
              <a:rPr lang="en-US" sz="1400" dirty="0">
                <a:latin typeface="Garamond" panose="02020404030301010803" pitchFamily="18" charset="0"/>
              </a:rPr>
              <a:t>SOI Discrimination Legislation / Enforcement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2949" t="60616" r="44363"/>
          <a:stretch/>
        </p:blipFill>
        <p:spPr>
          <a:xfrm>
            <a:off x="7990472" y="2104079"/>
            <a:ext cx="2510726" cy="2390815"/>
          </a:xfrm>
          <a:prstGeom prst="rect">
            <a:avLst/>
          </a:prstGeom>
          <a:ln w="12600">
            <a:solidFill>
              <a:schemeClr val="bg1">
                <a:lumMod val="85000"/>
              </a:schemeClr>
            </a:solidFill>
            <a:miter/>
          </a:ln>
        </p:spPr>
      </p:pic>
      <p:pic>
        <p:nvPicPr>
          <p:cNvPr id="8" name="Picture 7"/>
          <p:cNvPicPr/>
          <p:nvPr/>
        </p:nvPicPr>
        <p:blipFill rotWithShape="1">
          <a:blip r:embed="rId3"/>
          <a:srcRect l="77531" t="59826"/>
          <a:stretch/>
        </p:blipFill>
        <p:spPr>
          <a:xfrm>
            <a:off x="9257945" y="456076"/>
            <a:ext cx="2486508" cy="2438803"/>
          </a:xfrm>
          <a:prstGeom prst="rect">
            <a:avLst/>
          </a:prstGeom>
          <a:ln w="12600">
            <a:solidFill>
              <a:schemeClr val="bg1">
                <a:lumMod val="85000"/>
              </a:schemeClr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11849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588" y="709297"/>
            <a:ext cx="674479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Garamond" panose="02020404030301010803" pitchFamily="18" charset="0"/>
              </a:rPr>
              <a:t>Incentive for what?</a:t>
            </a:r>
            <a:endParaRPr lang="en-US" sz="2200" dirty="0">
              <a:latin typeface="Garamond" panose="02020404030301010803" pitchFamily="18" charset="0"/>
            </a:endParaRPr>
          </a:p>
          <a:p>
            <a:endParaRPr lang="en-US" sz="2200" dirty="0">
              <a:latin typeface="Garamond" panose="02020404030301010803" pitchFamily="18" charset="0"/>
            </a:endParaRPr>
          </a:p>
          <a:p>
            <a:r>
              <a:rPr lang="en-US" sz="2200" dirty="0">
                <a:latin typeface="Garamond" panose="02020404030301010803" pitchFamily="18" charset="0"/>
              </a:rPr>
              <a:t>Fundamental Goals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- increase success rate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- decrease search time / frustration</a:t>
            </a:r>
          </a:p>
          <a:p>
            <a:endParaRPr lang="en-US" sz="2200" dirty="0">
              <a:latin typeface="Garamond" panose="02020404030301010803" pitchFamily="18" charset="0"/>
            </a:endParaRPr>
          </a:p>
          <a:p>
            <a:r>
              <a:rPr lang="en-US" sz="2200" dirty="0">
                <a:latin typeface="Garamond" panose="02020404030301010803" pitchFamily="18" charset="0"/>
              </a:rPr>
              <a:t>Secondary Goals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- increase the pool of willing landlords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- increase the pool of available neighborhoods</a:t>
            </a:r>
          </a:p>
          <a:p>
            <a:endParaRPr lang="en-US" sz="2200" dirty="0">
              <a:latin typeface="Garamond" panose="02020404030301010803" pitchFamily="18" charset="0"/>
            </a:endParaRPr>
          </a:p>
          <a:p>
            <a:r>
              <a:rPr lang="en-US" sz="2200" dirty="0">
                <a:latin typeface="Garamond" panose="02020404030301010803" pitchFamily="18" charset="0"/>
              </a:rPr>
              <a:t>- improve neighborhood conditions of voucher families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- avoid spatial clustering of voucher families</a:t>
            </a:r>
          </a:p>
          <a:p>
            <a:endParaRPr lang="en-US" sz="2200" dirty="0">
              <a:latin typeface="Garamond" panose="02020404030301010803" pitchFamily="18" charset="0"/>
            </a:endParaRPr>
          </a:p>
          <a:p>
            <a:r>
              <a:rPr lang="en-US" sz="2200" dirty="0">
                <a:latin typeface="Garamond" panose="02020404030301010803" pitchFamily="18" charset="0"/>
              </a:rPr>
              <a:t>- increase the landlord/tenant ratio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- increase landlord retention in program (for desirable units)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- reduce cross-subsidization in LIHTC properties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50297"/>
          <a:stretch/>
        </p:blipFill>
        <p:spPr>
          <a:xfrm>
            <a:off x="8772042" y="461325"/>
            <a:ext cx="2690370" cy="2850146"/>
          </a:xfrm>
          <a:prstGeom prst="rect">
            <a:avLst/>
          </a:prstGeom>
          <a:ln w="12600">
            <a:solidFill>
              <a:schemeClr val="bg1">
                <a:lumMod val="85000"/>
              </a:schemeClr>
            </a:solidFill>
            <a:miter/>
          </a:ln>
        </p:spPr>
      </p:pic>
      <p:pic>
        <p:nvPicPr>
          <p:cNvPr id="6" name="Picture 5"/>
          <p:cNvPicPr/>
          <p:nvPr/>
        </p:nvPicPr>
        <p:blipFill rotWithShape="1">
          <a:blip r:embed="rId3"/>
          <a:srcRect l="50241"/>
          <a:stretch/>
        </p:blipFill>
        <p:spPr>
          <a:xfrm>
            <a:off x="8769044" y="3589399"/>
            <a:ext cx="2693368" cy="2850146"/>
          </a:xfrm>
          <a:prstGeom prst="rect">
            <a:avLst/>
          </a:prstGeom>
          <a:ln w="12600">
            <a:solidFill>
              <a:schemeClr val="bg1">
                <a:lumMod val="85000"/>
              </a:schemeClr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03323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121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Thank you.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7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- BPC" ma:contentTypeID="0x01010028FC0F30F4C9AA4DAA68674F135280B600C876F011391B8048B0E32DD2E60FFC01" ma:contentTypeVersion="27" ma:contentTypeDescription="General Template for General Document" ma:contentTypeScope="" ma:versionID="bbef6064fe6255158596a845eeb0b10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7d0fc61f-c9aa-4ed3-8e60-54ec59d8ad7f" xmlns:ns4="http://schemas.microsoft.com/sharepoint.v3" xmlns:ns5="9a03d03f-261c-4670-8f36-a3b68db0a874" targetNamespace="http://schemas.microsoft.com/office/2006/metadata/properties" ma:root="true" ma:fieldsID="bff617c1424a5324845a7b718edb80f8" ns1:_="" ns2:_="" ns3:_="" ns4:_="" ns5:_="">
    <xsd:import namespace="http://schemas.microsoft.com/sharepoint/v3"/>
    <xsd:import namespace="http://schemas.microsoft.com/sharepoint/v3/fields"/>
    <xsd:import namespace="7d0fc61f-c9aa-4ed3-8e60-54ec59d8ad7f"/>
    <xsd:import namespace="http://schemas.microsoft.com/sharepoint.v3"/>
    <xsd:import namespace="9a03d03f-261c-4670-8f36-a3b68db0a874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3:Estimated_x0020_Deadline" minOccurs="0"/>
                <xsd:element ref="ns3:Published_x0020_Date" minOccurs="0"/>
                <xsd:element ref="ns3:BPC_x0020_Department1" minOccurs="0"/>
                <xsd:element ref="ns4:CategoryDescription" minOccurs="0"/>
                <xsd:element ref="ns3:Activity_x0020_Status" minOccurs="0"/>
                <xsd:element ref="ns3:Add_x0020_to_x0020_Calendar_x003f_" minOccurs="0"/>
                <xsd:element ref="ns1:URL" minOccurs="0"/>
                <xsd:element ref="ns3:LastSharedByUser" minOccurs="0"/>
                <xsd:element ref="ns3:LastSharedByTime" minOccurs="0"/>
                <xsd:element ref="ns5:MediaServiceMetadata" minOccurs="0"/>
                <xsd:element ref="ns5:MediaServiceFastMetadata" minOccurs="0"/>
                <xsd:element ref="ns5:MediaServiceEventHashCode" minOccurs="0"/>
                <xsd:element ref="ns5:MediaServiceGenerationTime" minOccurs="0"/>
                <xsd:element ref="ns5:MediaServiceOCR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LengthInSeconds" minOccurs="0"/>
                <xsd:element ref="ns5:lcf76f155ced4ddcb4097134ff3c332f" minOccurs="0"/>
                <xsd:element ref="ns3:TaxCatchAll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9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2" nillable="true" ma:displayName="Date Created" ma:description="The date on which this resource was created" ma:format="DateTime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fc61f-c9aa-4ed3-8e60-54ec59d8ad7f" elementFormDefault="qualified">
    <xsd:import namespace="http://schemas.microsoft.com/office/2006/documentManagement/types"/>
    <xsd:import namespace="http://schemas.microsoft.com/office/infopath/2007/PartnerControls"/>
    <xsd:element name="Estimated_x0020_Deadline" ma:index="3" nillable="true" ma:displayName="Estimated Deadline" ma:format="DateOnly" ma:indexed="true" ma:internalName="Estimated_x0020_Deadline">
      <xsd:simpleType>
        <xsd:restriction base="dms:DateTime"/>
      </xsd:simpleType>
    </xsd:element>
    <xsd:element name="Published_x0020_Date" ma:index="4" nillable="true" ma:displayName="Published Date" ma:default="[today]" ma:format="DateOnly" ma:internalName="Published_x0020_Date">
      <xsd:simpleType>
        <xsd:restriction base="dms:DateTime"/>
      </xsd:simpleType>
    </xsd:element>
    <xsd:element name="BPC_x0020_Department1" ma:index="5" nillable="true" ma:displayName="BPC Department" ma:description="2016 for content types" ma:list="{a26343cc-c99f-46ba-9183-ccb3b4426865}" ma:internalName="BPC_x0020_Department1" ma:showField="Title" ma:web="7d0fc61f-c9aa-4ed3-8e60-54ec59d8ad7f">
      <xsd:simpleType>
        <xsd:restriction base="dms:Lookup"/>
      </xsd:simpleType>
    </xsd:element>
    <xsd:element name="Activity_x0020_Status" ma:index="7" nillable="true" ma:displayName="Activity Status" ma:internalName="Activity_x0020_Status">
      <xsd:simpleType>
        <xsd:restriction base="dms:Text">
          <xsd:maxLength value="255"/>
        </xsd:restriction>
      </xsd:simpleType>
    </xsd:element>
    <xsd:element name="Add_x0020_to_x0020_Calendar_x003f_" ma:index="8" nillable="true" ma:displayName="Add to Calendar?" ma:default="1" ma:description="Add this item to the Coordination's Calendar?" ma:internalName="Add_x0020_to_x0020_Calendar_x003F_">
      <xsd:simpleType>
        <xsd:restriction base="dms:Boolean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6f60ab39-ff0f-4cba-9ada-7ee4d984bab4}" ma:internalName="TaxCatchAll" ma:showField="CatchAllData" ma:web="7d0fc61f-c9aa-4ed3-8e60-54ec59d8a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3d03f-261c-4670-8f36-a3b68db0a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8a9131e-ae5d-4644-975e-c50523906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03d03f-261c-4670-8f36-a3b68db0a874">
      <Terms xmlns="http://schemas.microsoft.com/office/infopath/2007/PartnerControls"/>
    </lcf76f155ced4ddcb4097134ff3c332f>
    <URL xmlns="http://schemas.microsoft.com/sharepoint/v3">
      <Url xsi:nil="true"/>
      <Description xsi:nil="true"/>
    </URL>
    <Activity_x0020_Status xmlns="7d0fc61f-c9aa-4ed3-8e60-54ec59d8ad7f" xsi:nil="true"/>
    <CategoryDescription xmlns="http://schemas.microsoft.com/sharepoint.v3" xsi:nil="true"/>
    <Estimated_x0020_Deadline xmlns="7d0fc61f-c9aa-4ed3-8e60-54ec59d8ad7f" xsi:nil="true"/>
    <Published_x0020_Date xmlns="7d0fc61f-c9aa-4ed3-8e60-54ec59d8ad7f">2023-01-23T15:34:01+00:00</Published_x0020_Date>
    <Add_x0020_to_x0020_Calendar_x003f_ xmlns="7d0fc61f-c9aa-4ed3-8e60-54ec59d8ad7f">true</Add_x0020_to_x0020_Calendar_x003f_>
    <TaxCatchAll xmlns="7d0fc61f-c9aa-4ed3-8e60-54ec59d8ad7f" xsi:nil="true"/>
    <BPC_x0020_Department1 xmlns="7d0fc61f-c9aa-4ed3-8e60-54ec59d8ad7f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B7574A9-24BC-4E00-BFE5-C1A3114AADA3}"/>
</file>

<file path=customXml/itemProps2.xml><?xml version="1.0" encoding="utf-8"?>
<ds:datastoreItem xmlns:ds="http://schemas.openxmlformats.org/officeDocument/2006/customXml" ds:itemID="{54B456F9-DAD7-4978-B170-774ABD6A0516}"/>
</file>

<file path=customXml/itemProps3.xml><?xml version="1.0" encoding="utf-8"?>
<ds:datastoreItem xmlns:ds="http://schemas.openxmlformats.org/officeDocument/2006/customXml" ds:itemID="{6AF7011F-3622-45ED-BDC8-2A2550DC9E3F}"/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337</Words>
  <Application>Microsoft Office PowerPoint</Application>
  <PresentationFormat>Widescreen</PresentationFormat>
  <Paragraphs>71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garboden garboden</dc:creator>
  <cp:lastModifiedBy>VS301</cp:lastModifiedBy>
  <cp:revision>10</cp:revision>
  <cp:lastPrinted>2021-11-04T04:45:33Z</cp:lastPrinted>
  <dcterms:created xsi:type="dcterms:W3CDTF">2021-10-28T22:21:19Z</dcterms:created>
  <dcterms:modified xsi:type="dcterms:W3CDTF">2023-01-19T17:14:30Z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0x01010028FC0F30F4C9AA4DAA68674F135280B600C876F011391B8048B0E32DD2E60FFC01</vt:lpwstr>
  </property>
</Properties>
</file>