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3"/>
  </p:notesMasterIdLst>
  <p:handoutMasterIdLst>
    <p:handoutMasterId r:id="rId14"/>
  </p:handoutMasterIdLst>
  <p:sldIdLst>
    <p:sldId id="260" r:id="rId2"/>
    <p:sldId id="292" r:id="rId3"/>
    <p:sldId id="293" r:id="rId4"/>
    <p:sldId id="263" r:id="rId5"/>
    <p:sldId id="294" r:id="rId6"/>
    <p:sldId id="295" r:id="rId7"/>
    <p:sldId id="300" r:id="rId8"/>
    <p:sldId id="277" r:id="rId9"/>
    <p:sldId id="286" r:id="rId10"/>
    <p:sldId id="298" r:id="rId11"/>
    <p:sldId id="299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661E"/>
    <a:srgbClr val="EB7C00"/>
    <a:srgbClr val="748DB5"/>
    <a:srgbClr val="A32D84"/>
    <a:srgbClr val="FFE354"/>
    <a:srgbClr val="6A5B97"/>
    <a:srgbClr val="E3E0DB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>
        <p:scale>
          <a:sx n="65" d="100"/>
          <a:sy n="65" d="100"/>
        </p:scale>
        <p:origin x="-1314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C22630B4-261D-4805-9E3F-59BA8B177F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4838"/>
            <a:ext cx="56070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DE705ED-F6F8-4F62-A56D-BF277B6392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EVC_FINAL_PPT_COVER"/>
          <p:cNvPicPr>
            <a:picLocks noChangeAspect="1" noChangeArrowheads="1"/>
          </p:cNvPicPr>
          <p:nvPr/>
        </p:nvPicPr>
        <p:blipFill>
          <a:blip r:embed="rId2"/>
          <a:srcRect b="5019"/>
          <a:stretch>
            <a:fillRect/>
          </a:stretch>
        </p:blipFill>
        <p:spPr bwMode="auto">
          <a:xfrm>
            <a:off x="381000" y="457200"/>
            <a:ext cx="8329613" cy="6248400"/>
          </a:xfrm>
          <a:prstGeom prst="rect">
            <a:avLst/>
          </a:prstGeom>
          <a:noFill/>
        </p:spPr>
      </p:pic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76400" y="3124200"/>
            <a:ext cx="7772400" cy="1219200"/>
          </a:xfrm>
        </p:spPr>
        <p:txBody>
          <a:bodyPr/>
          <a:lstStyle>
            <a:lvl1pPr marL="22860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114800"/>
            <a:ext cx="6400800" cy="685800"/>
          </a:xfrm>
        </p:spPr>
        <p:txBody>
          <a:bodyPr/>
          <a:lstStyle>
            <a:lvl1pPr marL="228600" indent="0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55343" name="Group 47"/>
          <p:cNvGrpSpPr>
            <a:grpSpLocks/>
          </p:cNvGrpSpPr>
          <p:nvPr/>
        </p:nvGrpSpPr>
        <p:grpSpPr bwMode="auto">
          <a:xfrm>
            <a:off x="-16405225" y="-7620000"/>
            <a:ext cx="2613025" cy="862012"/>
            <a:chOff x="-4958" y="-1584"/>
            <a:chExt cx="1646" cy="543"/>
          </a:xfrm>
        </p:grpSpPr>
        <p:grpSp>
          <p:nvGrpSpPr>
            <p:cNvPr id="55342" name="Group 46"/>
            <p:cNvGrpSpPr>
              <a:grpSpLocks/>
            </p:cNvGrpSpPr>
            <p:nvPr userDrawn="1"/>
          </p:nvGrpSpPr>
          <p:grpSpPr bwMode="auto">
            <a:xfrm>
              <a:off x="-4958" y="-1200"/>
              <a:ext cx="1646" cy="159"/>
              <a:chOff x="-4958" y="336"/>
              <a:chExt cx="3545" cy="342"/>
            </a:xfrm>
          </p:grpSpPr>
          <p:sp>
            <p:nvSpPr>
              <p:cNvPr id="55305" name="Rectangle 9"/>
              <p:cNvSpPr>
                <a:spLocks noChangeArrowheads="1"/>
              </p:cNvSpPr>
              <p:nvPr/>
            </p:nvSpPr>
            <p:spPr bwMode="auto">
              <a:xfrm>
                <a:off x="-4958" y="342"/>
                <a:ext cx="384" cy="336"/>
              </a:xfrm>
              <a:prstGeom prst="rect">
                <a:avLst/>
              </a:prstGeom>
              <a:solidFill>
                <a:srgbClr val="6A5B97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08" name="Rectangle 12"/>
              <p:cNvSpPr>
                <a:spLocks noChangeArrowheads="1"/>
              </p:cNvSpPr>
              <p:nvPr/>
            </p:nvSpPr>
            <p:spPr bwMode="auto">
              <a:xfrm>
                <a:off x="-4327" y="342"/>
                <a:ext cx="384" cy="336"/>
              </a:xfrm>
              <a:prstGeom prst="rect">
                <a:avLst/>
              </a:prstGeom>
              <a:solidFill>
                <a:srgbClr val="FFE354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1" name="Rectangle 15"/>
              <p:cNvSpPr>
                <a:spLocks noChangeArrowheads="1"/>
              </p:cNvSpPr>
              <p:nvPr/>
            </p:nvSpPr>
            <p:spPr bwMode="auto">
              <a:xfrm>
                <a:off x="-3696" y="342"/>
                <a:ext cx="384" cy="336"/>
              </a:xfrm>
              <a:prstGeom prst="rect">
                <a:avLst/>
              </a:prstGeom>
              <a:solidFill>
                <a:srgbClr val="A32D84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4" name="Rectangle 18"/>
              <p:cNvSpPr>
                <a:spLocks noChangeArrowheads="1"/>
              </p:cNvSpPr>
              <p:nvPr/>
            </p:nvSpPr>
            <p:spPr bwMode="auto">
              <a:xfrm>
                <a:off x="-3065" y="342"/>
                <a:ext cx="384" cy="336"/>
              </a:xfrm>
              <a:prstGeom prst="rect">
                <a:avLst/>
              </a:prstGeom>
              <a:solidFill>
                <a:srgbClr val="748DB5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7" name="Rectangle 21"/>
              <p:cNvSpPr>
                <a:spLocks noChangeArrowheads="1"/>
              </p:cNvSpPr>
              <p:nvPr/>
            </p:nvSpPr>
            <p:spPr bwMode="auto">
              <a:xfrm>
                <a:off x="-2432" y="336"/>
                <a:ext cx="384" cy="336"/>
              </a:xfrm>
              <a:prstGeom prst="rect">
                <a:avLst/>
              </a:prstGeom>
              <a:solidFill>
                <a:srgbClr val="EB7C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0" name="Rectangle 24"/>
              <p:cNvSpPr>
                <a:spLocks noChangeArrowheads="1"/>
              </p:cNvSpPr>
              <p:nvPr/>
            </p:nvSpPr>
            <p:spPr bwMode="auto">
              <a:xfrm>
                <a:off x="-1797" y="336"/>
                <a:ext cx="384" cy="336"/>
              </a:xfrm>
              <a:prstGeom prst="rect">
                <a:avLst/>
              </a:prstGeom>
              <a:solidFill>
                <a:srgbClr val="5C661E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341" name="Group 45"/>
            <p:cNvGrpSpPr>
              <a:grpSpLocks/>
            </p:cNvGrpSpPr>
            <p:nvPr userDrawn="1"/>
          </p:nvGrpSpPr>
          <p:grpSpPr bwMode="auto">
            <a:xfrm>
              <a:off x="-4958" y="-1584"/>
              <a:ext cx="1646" cy="156"/>
              <a:chOff x="-4958" y="-1584"/>
              <a:chExt cx="3543" cy="336"/>
            </a:xfrm>
          </p:grpSpPr>
          <p:sp>
            <p:nvSpPr>
              <p:cNvPr id="55324" name="Rectangle 28"/>
              <p:cNvSpPr>
                <a:spLocks noChangeArrowheads="1"/>
              </p:cNvSpPr>
              <p:nvPr/>
            </p:nvSpPr>
            <p:spPr bwMode="auto">
              <a:xfrm>
                <a:off x="-4958" y="-1584"/>
                <a:ext cx="384" cy="336"/>
              </a:xfrm>
              <a:prstGeom prst="rect">
                <a:avLst/>
              </a:prstGeom>
              <a:solidFill>
                <a:srgbClr val="B1002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7" name="Rectangle 31"/>
              <p:cNvSpPr>
                <a:spLocks noChangeArrowheads="1"/>
              </p:cNvSpPr>
              <p:nvPr/>
            </p:nvSpPr>
            <p:spPr bwMode="auto">
              <a:xfrm>
                <a:off x="-3739" y="-1584"/>
                <a:ext cx="384" cy="336"/>
              </a:xfrm>
              <a:prstGeom prst="rect">
                <a:avLst/>
              </a:prstGeom>
              <a:solidFill>
                <a:srgbClr val="8E827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0" name="Rectangle 34"/>
              <p:cNvSpPr>
                <a:spLocks noChangeArrowheads="1"/>
              </p:cNvSpPr>
              <p:nvPr/>
            </p:nvSpPr>
            <p:spPr bwMode="auto">
              <a:xfrm>
                <a:off x="-3090" y="-1584"/>
                <a:ext cx="384" cy="336"/>
              </a:xfrm>
              <a:prstGeom prst="rect">
                <a:avLst/>
              </a:prstGeom>
              <a:solidFill>
                <a:srgbClr val="AAA194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3" name="Rectangle 37"/>
              <p:cNvSpPr>
                <a:spLocks noChangeArrowheads="1"/>
              </p:cNvSpPr>
              <p:nvPr/>
            </p:nvSpPr>
            <p:spPr bwMode="auto">
              <a:xfrm>
                <a:off x="-2445" y="-1584"/>
                <a:ext cx="384" cy="336"/>
              </a:xfrm>
              <a:prstGeom prst="rect">
                <a:avLst/>
              </a:prstGeom>
              <a:solidFill>
                <a:srgbClr val="D5D0CA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6" name="Rectangle 40"/>
              <p:cNvSpPr>
                <a:spLocks noChangeArrowheads="1"/>
              </p:cNvSpPr>
              <p:nvPr/>
            </p:nvSpPr>
            <p:spPr bwMode="auto">
              <a:xfrm>
                <a:off x="-1799" y="-1584"/>
                <a:ext cx="384" cy="336"/>
              </a:xfrm>
              <a:prstGeom prst="rect">
                <a:avLst/>
              </a:prstGeom>
              <a:solidFill>
                <a:srgbClr val="E3E0DB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9" name="Rectangle 43"/>
              <p:cNvSpPr>
                <a:spLocks noChangeArrowheads="1"/>
              </p:cNvSpPr>
              <p:nvPr/>
            </p:nvSpPr>
            <p:spPr bwMode="auto">
              <a:xfrm>
                <a:off x="-4351" y="-1584"/>
                <a:ext cx="384" cy="336"/>
              </a:xfrm>
              <a:prstGeom prst="rect">
                <a:avLst/>
              </a:prstGeom>
              <a:solidFill>
                <a:srgbClr val="0000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BDDC37-0493-48D2-9FA6-4085B33184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5900" y="625475"/>
            <a:ext cx="2120900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438" y="625475"/>
            <a:ext cx="6215062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4B2925-0F99-459D-B97B-405949828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38" y="625475"/>
            <a:ext cx="7040562" cy="365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fld id="{C4414C62-3744-497E-BEEA-68C747D211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764FAE-C5EC-4DFA-AE17-2C2F33E9D6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511D78-EAD3-45DC-9E53-058D8C1F8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40A82F-C6C2-489B-8FAA-32EC2F181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F0C4D6-59D8-49D5-A360-7C4DCA347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5FE0D4-815B-486D-AC8B-7ED057945E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9B4DCF-81B2-4634-A288-651F13119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8D66F9-8F00-4664-8FAF-F91B12424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D52449-65B4-4BEC-AB43-905CE1988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80" name="Picture 8" descr="EVC_FIN_P2_10x7_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228600"/>
            <a:ext cx="8839200" cy="827088"/>
          </a:xfrm>
          <a:prstGeom prst="rect">
            <a:avLst/>
          </a:prstGeom>
          <a:noFill/>
        </p:spPr>
      </p:pic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438" y="625475"/>
            <a:ext cx="7040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Click to edit 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9A45678B-EE4E-4494-B61A-751C61E2F17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4281" name="Picture 9" descr="EC 2C Primary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934200" y="6292850"/>
            <a:ext cx="1828800" cy="336550"/>
          </a:xfrm>
          <a:prstGeom prst="rect">
            <a:avLst/>
          </a:prstGeom>
          <a:noFill/>
        </p:spPr>
      </p:pic>
      <p:grpSp>
        <p:nvGrpSpPr>
          <p:cNvPr id="54340" name="Group 68"/>
          <p:cNvGrpSpPr>
            <a:grpSpLocks/>
          </p:cNvGrpSpPr>
          <p:nvPr/>
        </p:nvGrpSpPr>
        <p:grpSpPr bwMode="auto">
          <a:xfrm>
            <a:off x="-9525000" y="1181100"/>
            <a:ext cx="3986212" cy="2538413"/>
            <a:chOff x="-6000" y="744"/>
            <a:chExt cx="3904" cy="2487"/>
          </a:xfrm>
        </p:grpSpPr>
        <p:grpSp>
          <p:nvGrpSpPr>
            <p:cNvPr id="54302" name="Group 30"/>
            <p:cNvGrpSpPr>
              <a:grpSpLocks/>
            </p:cNvGrpSpPr>
            <p:nvPr userDrawn="1"/>
          </p:nvGrpSpPr>
          <p:grpSpPr bwMode="auto">
            <a:xfrm>
              <a:off x="-6000" y="2160"/>
              <a:ext cx="3870" cy="1071"/>
              <a:chOff x="422" y="3072"/>
              <a:chExt cx="3870" cy="1071"/>
            </a:xfrm>
          </p:grpSpPr>
          <p:grpSp>
            <p:nvGrpSpPr>
              <p:cNvPr id="54303" name="Group 31"/>
              <p:cNvGrpSpPr>
                <a:grpSpLocks/>
              </p:cNvGrpSpPr>
              <p:nvPr/>
            </p:nvGrpSpPr>
            <p:grpSpPr bwMode="auto">
              <a:xfrm>
                <a:off x="422" y="3078"/>
                <a:ext cx="703" cy="1065"/>
                <a:chOff x="422" y="3078"/>
                <a:chExt cx="703" cy="1065"/>
              </a:xfrm>
            </p:grpSpPr>
            <p:sp>
              <p:nvSpPr>
                <p:cNvPr id="54304" name="Rectangle 32"/>
                <p:cNvSpPr>
                  <a:spLocks noChangeArrowheads="1"/>
                </p:cNvSpPr>
                <p:nvPr/>
              </p:nvSpPr>
              <p:spPr bwMode="auto">
                <a:xfrm>
                  <a:off x="456" y="3078"/>
                  <a:ext cx="384" cy="336"/>
                </a:xfrm>
                <a:prstGeom prst="rect">
                  <a:avLst/>
                </a:prstGeom>
                <a:solidFill>
                  <a:srgbClr val="6A5B97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0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22" y="3428"/>
                  <a:ext cx="703" cy="71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/>
                    <a:t>R: 106</a:t>
                  </a:r>
                </a:p>
                <a:p>
                  <a:r>
                    <a:rPr lang="en-US" sz="1400" b="1"/>
                    <a:t>G: 91</a:t>
                  </a:r>
                </a:p>
                <a:p>
                  <a:r>
                    <a:rPr lang="en-US" sz="1400" b="1"/>
                    <a:t>B: 151</a:t>
                  </a:r>
                </a:p>
              </p:txBody>
            </p:sp>
          </p:grpSp>
          <p:grpSp>
            <p:nvGrpSpPr>
              <p:cNvPr id="54306" name="Group 34"/>
              <p:cNvGrpSpPr>
                <a:grpSpLocks/>
              </p:cNvGrpSpPr>
              <p:nvPr/>
            </p:nvGrpSpPr>
            <p:grpSpPr bwMode="auto">
              <a:xfrm>
                <a:off x="1050" y="3078"/>
                <a:ext cx="712" cy="1065"/>
                <a:chOff x="1049" y="3078"/>
                <a:chExt cx="712" cy="1065"/>
              </a:xfrm>
            </p:grpSpPr>
            <p:sp>
              <p:nvSpPr>
                <p:cNvPr id="54307" name="Rectangle 35"/>
                <p:cNvSpPr>
                  <a:spLocks noChangeArrowheads="1"/>
                </p:cNvSpPr>
                <p:nvPr/>
              </p:nvSpPr>
              <p:spPr bwMode="auto">
                <a:xfrm>
                  <a:off x="1086" y="3078"/>
                  <a:ext cx="384" cy="336"/>
                </a:xfrm>
                <a:prstGeom prst="rect">
                  <a:avLst/>
                </a:prstGeom>
                <a:solidFill>
                  <a:srgbClr val="FFE354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08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049" y="3428"/>
                  <a:ext cx="712" cy="71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/>
                    <a:t>R: 255</a:t>
                  </a:r>
                </a:p>
                <a:p>
                  <a:r>
                    <a:rPr lang="en-US" sz="1400" b="1"/>
                    <a:t>G: 227</a:t>
                  </a:r>
                </a:p>
                <a:p>
                  <a:r>
                    <a:rPr lang="en-US" sz="1400" b="1"/>
                    <a:t>B: 84</a:t>
                  </a:r>
                </a:p>
              </p:txBody>
            </p:sp>
          </p:grpSp>
          <p:grpSp>
            <p:nvGrpSpPr>
              <p:cNvPr id="54309" name="Group 37"/>
              <p:cNvGrpSpPr>
                <a:grpSpLocks/>
              </p:cNvGrpSpPr>
              <p:nvPr/>
            </p:nvGrpSpPr>
            <p:grpSpPr bwMode="auto">
              <a:xfrm>
                <a:off x="1684" y="3078"/>
                <a:ext cx="703" cy="1065"/>
                <a:chOff x="1682" y="3078"/>
                <a:chExt cx="703" cy="1065"/>
              </a:xfrm>
            </p:grpSpPr>
            <p:sp>
              <p:nvSpPr>
                <p:cNvPr id="54310" name="Rectangle 38"/>
                <p:cNvSpPr>
                  <a:spLocks noChangeArrowheads="1"/>
                </p:cNvSpPr>
                <p:nvPr/>
              </p:nvSpPr>
              <p:spPr bwMode="auto">
                <a:xfrm>
                  <a:off x="1716" y="3078"/>
                  <a:ext cx="384" cy="336"/>
                </a:xfrm>
                <a:prstGeom prst="rect">
                  <a:avLst/>
                </a:prstGeom>
                <a:solidFill>
                  <a:srgbClr val="A32D84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1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682" y="3428"/>
                  <a:ext cx="703" cy="71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/>
                    <a:t>R: 163</a:t>
                  </a:r>
                </a:p>
                <a:p>
                  <a:r>
                    <a:rPr lang="en-US" sz="1400" b="1"/>
                    <a:t>G: 45</a:t>
                  </a:r>
                </a:p>
                <a:p>
                  <a:r>
                    <a:rPr lang="en-US" sz="1400" b="1"/>
                    <a:t>B: 132</a:t>
                  </a:r>
                </a:p>
              </p:txBody>
            </p:sp>
          </p:grpSp>
          <p:grpSp>
            <p:nvGrpSpPr>
              <p:cNvPr id="54312" name="Group 40"/>
              <p:cNvGrpSpPr>
                <a:grpSpLocks/>
              </p:cNvGrpSpPr>
              <p:nvPr/>
            </p:nvGrpSpPr>
            <p:grpSpPr bwMode="auto">
              <a:xfrm>
                <a:off x="2313" y="3078"/>
                <a:ext cx="712" cy="1065"/>
                <a:chOff x="2310" y="3078"/>
                <a:chExt cx="712" cy="1065"/>
              </a:xfrm>
            </p:grpSpPr>
            <p:sp>
              <p:nvSpPr>
                <p:cNvPr id="54313" name="Rectangle 41"/>
                <p:cNvSpPr>
                  <a:spLocks noChangeArrowheads="1"/>
                </p:cNvSpPr>
                <p:nvPr/>
              </p:nvSpPr>
              <p:spPr bwMode="auto">
                <a:xfrm>
                  <a:off x="2346" y="3078"/>
                  <a:ext cx="384" cy="336"/>
                </a:xfrm>
                <a:prstGeom prst="rect">
                  <a:avLst/>
                </a:prstGeom>
                <a:solidFill>
                  <a:srgbClr val="748DB5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1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310" y="3428"/>
                  <a:ext cx="712" cy="71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/>
                    <a:t>R: 116</a:t>
                  </a:r>
                </a:p>
                <a:p>
                  <a:r>
                    <a:rPr lang="en-US" sz="1400" b="1"/>
                    <a:t>G: 141</a:t>
                  </a:r>
                </a:p>
                <a:p>
                  <a:r>
                    <a:rPr lang="en-US" sz="1400" b="1"/>
                    <a:t>B: 181</a:t>
                  </a:r>
                </a:p>
              </p:txBody>
            </p:sp>
          </p:grpSp>
          <p:grpSp>
            <p:nvGrpSpPr>
              <p:cNvPr id="54315" name="Group 43"/>
              <p:cNvGrpSpPr>
                <a:grpSpLocks/>
              </p:cNvGrpSpPr>
              <p:nvPr/>
            </p:nvGrpSpPr>
            <p:grpSpPr bwMode="auto">
              <a:xfrm>
                <a:off x="2945" y="3072"/>
                <a:ext cx="712" cy="1071"/>
                <a:chOff x="2941" y="3072"/>
                <a:chExt cx="712" cy="1071"/>
              </a:xfrm>
            </p:grpSpPr>
            <p:sp>
              <p:nvSpPr>
                <p:cNvPr id="54316" name="Rectangle 44"/>
                <p:cNvSpPr>
                  <a:spLocks noChangeArrowheads="1"/>
                </p:cNvSpPr>
                <p:nvPr/>
              </p:nvSpPr>
              <p:spPr bwMode="auto">
                <a:xfrm>
                  <a:off x="2978" y="3072"/>
                  <a:ext cx="384" cy="336"/>
                </a:xfrm>
                <a:prstGeom prst="rect">
                  <a:avLst/>
                </a:prstGeom>
                <a:solidFill>
                  <a:srgbClr val="EB7C00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1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941" y="3428"/>
                  <a:ext cx="712" cy="71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/>
                    <a:t>R: 235</a:t>
                  </a:r>
                </a:p>
                <a:p>
                  <a:r>
                    <a:rPr lang="en-US" sz="1400" b="1"/>
                    <a:t>G: 124</a:t>
                  </a:r>
                </a:p>
                <a:p>
                  <a:r>
                    <a:rPr lang="en-US" sz="1400" b="1"/>
                    <a:t>B: 0</a:t>
                  </a:r>
                </a:p>
              </p:txBody>
            </p:sp>
          </p:grpSp>
          <p:grpSp>
            <p:nvGrpSpPr>
              <p:cNvPr id="54318" name="Group 46"/>
              <p:cNvGrpSpPr>
                <a:grpSpLocks/>
              </p:cNvGrpSpPr>
              <p:nvPr/>
            </p:nvGrpSpPr>
            <p:grpSpPr bwMode="auto">
              <a:xfrm>
                <a:off x="3580" y="3072"/>
                <a:ext cx="712" cy="1071"/>
                <a:chOff x="3574" y="3072"/>
                <a:chExt cx="712" cy="1071"/>
              </a:xfrm>
            </p:grpSpPr>
            <p:sp>
              <p:nvSpPr>
                <p:cNvPr id="54319" name="Rectangle 47"/>
                <p:cNvSpPr>
                  <a:spLocks noChangeArrowheads="1"/>
                </p:cNvSpPr>
                <p:nvPr/>
              </p:nvSpPr>
              <p:spPr bwMode="auto">
                <a:xfrm>
                  <a:off x="3611" y="3072"/>
                  <a:ext cx="384" cy="336"/>
                </a:xfrm>
                <a:prstGeom prst="rect">
                  <a:avLst/>
                </a:prstGeom>
                <a:solidFill>
                  <a:srgbClr val="5C661E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20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574" y="3428"/>
                  <a:ext cx="712" cy="71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/>
                    <a:t>R: 92</a:t>
                  </a:r>
                </a:p>
                <a:p>
                  <a:r>
                    <a:rPr lang="en-US" sz="1400" b="1"/>
                    <a:t>G: 102</a:t>
                  </a:r>
                </a:p>
                <a:p>
                  <a:r>
                    <a:rPr lang="en-US" sz="1400" b="1"/>
                    <a:t>B: 30</a:t>
                  </a:r>
                </a:p>
              </p:txBody>
            </p:sp>
          </p:grpSp>
        </p:grpSp>
        <p:grpSp>
          <p:nvGrpSpPr>
            <p:cNvPr id="54321" name="Group 49"/>
            <p:cNvGrpSpPr>
              <a:grpSpLocks/>
            </p:cNvGrpSpPr>
            <p:nvPr userDrawn="1"/>
          </p:nvGrpSpPr>
          <p:grpSpPr bwMode="auto">
            <a:xfrm>
              <a:off x="-5966" y="744"/>
              <a:ext cx="3870" cy="1072"/>
              <a:chOff x="422" y="1152"/>
              <a:chExt cx="3870" cy="1072"/>
            </a:xfrm>
          </p:grpSpPr>
          <p:grpSp>
            <p:nvGrpSpPr>
              <p:cNvPr id="54322" name="Group 50"/>
              <p:cNvGrpSpPr>
                <a:grpSpLocks/>
              </p:cNvGrpSpPr>
              <p:nvPr/>
            </p:nvGrpSpPr>
            <p:grpSpPr bwMode="auto">
              <a:xfrm>
                <a:off x="422" y="1152"/>
                <a:ext cx="703" cy="1072"/>
                <a:chOff x="422" y="1152"/>
                <a:chExt cx="703" cy="1072"/>
              </a:xfrm>
            </p:grpSpPr>
            <p:sp>
              <p:nvSpPr>
                <p:cNvPr id="54323" name="Rectangle 51"/>
                <p:cNvSpPr>
                  <a:spLocks noChangeArrowheads="1"/>
                </p:cNvSpPr>
                <p:nvPr/>
              </p:nvSpPr>
              <p:spPr bwMode="auto">
                <a:xfrm>
                  <a:off x="456" y="1152"/>
                  <a:ext cx="384" cy="336"/>
                </a:xfrm>
                <a:prstGeom prst="rect">
                  <a:avLst/>
                </a:prstGeom>
                <a:solidFill>
                  <a:srgbClr val="B10021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2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422" y="1508"/>
                  <a:ext cx="703" cy="71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/>
                    <a:t>R: 177</a:t>
                  </a:r>
                </a:p>
                <a:p>
                  <a:r>
                    <a:rPr lang="en-US" sz="1400" b="1"/>
                    <a:t>G: 00</a:t>
                  </a:r>
                </a:p>
                <a:p>
                  <a:r>
                    <a:rPr lang="en-US" sz="1400" b="1"/>
                    <a:t>B: 33</a:t>
                  </a:r>
                </a:p>
              </p:txBody>
            </p:sp>
          </p:grpSp>
          <p:grpSp>
            <p:nvGrpSpPr>
              <p:cNvPr id="54325" name="Group 53"/>
              <p:cNvGrpSpPr>
                <a:grpSpLocks/>
              </p:cNvGrpSpPr>
              <p:nvPr/>
            </p:nvGrpSpPr>
            <p:grpSpPr bwMode="auto">
              <a:xfrm>
                <a:off x="1638" y="1152"/>
                <a:ext cx="712" cy="1072"/>
                <a:chOff x="1676" y="1152"/>
                <a:chExt cx="712" cy="1072"/>
              </a:xfrm>
            </p:grpSpPr>
            <p:sp>
              <p:nvSpPr>
                <p:cNvPr id="54326" name="Rectangle 54"/>
                <p:cNvSpPr>
                  <a:spLocks noChangeArrowheads="1"/>
                </p:cNvSpPr>
                <p:nvPr/>
              </p:nvSpPr>
              <p:spPr bwMode="auto">
                <a:xfrm>
                  <a:off x="1713" y="1152"/>
                  <a:ext cx="384" cy="336"/>
                </a:xfrm>
                <a:prstGeom prst="rect">
                  <a:avLst/>
                </a:prstGeom>
                <a:solidFill>
                  <a:srgbClr val="8E8271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2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676" y="1508"/>
                  <a:ext cx="712" cy="71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/>
                    <a:t>R: 142</a:t>
                  </a:r>
                </a:p>
                <a:p>
                  <a:r>
                    <a:rPr lang="en-US" sz="1400" b="1"/>
                    <a:t>G: 130</a:t>
                  </a:r>
                </a:p>
                <a:p>
                  <a:r>
                    <a:rPr lang="en-US" sz="1400" b="1"/>
                    <a:t>B: 113</a:t>
                  </a:r>
                </a:p>
              </p:txBody>
            </p:sp>
          </p:grpSp>
          <p:grpSp>
            <p:nvGrpSpPr>
              <p:cNvPr id="54328" name="Group 56"/>
              <p:cNvGrpSpPr>
                <a:grpSpLocks/>
              </p:cNvGrpSpPr>
              <p:nvPr/>
            </p:nvGrpSpPr>
            <p:grpSpPr bwMode="auto">
              <a:xfrm>
                <a:off x="2285" y="1152"/>
                <a:ext cx="712" cy="1072"/>
                <a:chOff x="2332" y="1152"/>
                <a:chExt cx="712" cy="1072"/>
              </a:xfrm>
            </p:grpSpPr>
            <p:sp>
              <p:nvSpPr>
                <p:cNvPr id="54329" name="Rectangle 57"/>
                <p:cNvSpPr>
                  <a:spLocks noChangeArrowheads="1"/>
                </p:cNvSpPr>
                <p:nvPr/>
              </p:nvSpPr>
              <p:spPr bwMode="auto">
                <a:xfrm>
                  <a:off x="2371" y="1152"/>
                  <a:ext cx="384" cy="336"/>
                </a:xfrm>
                <a:prstGeom prst="rect">
                  <a:avLst/>
                </a:prstGeom>
                <a:solidFill>
                  <a:srgbClr val="AAA194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3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2332" y="1508"/>
                  <a:ext cx="712" cy="71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/>
                    <a:t>R: 170</a:t>
                  </a:r>
                </a:p>
                <a:p>
                  <a:r>
                    <a:rPr lang="en-US" sz="1400" b="1"/>
                    <a:t>G: 161</a:t>
                  </a:r>
                </a:p>
                <a:p>
                  <a:r>
                    <a:rPr lang="en-US" sz="1400" b="1"/>
                    <a:t>B: 148</a:t>
                  </a:r>
                </a:p>
              </p:txBody>
            </p:sp>
          </p:grpSp>
          <p:grpSp>
            <p:nvGrpSpPr>
              <p:cNvPr id="54331" name="Group 59"/>
              <p:cNvGrpSpPr>
                <a:grpSpLocks/>
              </p:cNvGrpSpPr>
              <p:nvPr/>
            </p:nvGrpSpPr>
            <p:grpSpPr bwMode="auto">
              <a:xfrm>
                <a:off x="2933" y="1152"/>
                <a:ext cx="712" cy="1072"/>
                <a:chOff x="2983" y="1152"/>
                <a:chExt cx="712" cy="1072"/>
              </a:xfrm>
            </p:grpSpPr>
            <p:sp>
              <p:nvSpPr>
                <p:cNvPr id="54332" name="Rectangle 60"/>
                <p:cNvSpPr>
                  <a:spLocks noChangeArrowheads="1"/>
                </p:cNvSpPr>
                <p:nvPr/>
              </p:nvSpPr>
              <p:spPr bwMode="auto">
                <a:xfrm>
                  <a:off x="3019" y="1152"/>
                  <a:ext cx="384" cy="336"/>
                </a:xfrm>
                <a:prstGeom prst="rect">
                  <a:avLst/>
                </a:prstGeom>
                <a:solidFill>
                  <a:srgbClr val="D5D0CA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33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983" y="1508"/>
                  <a:ext cx="712" cy="71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/>
                    <a:t>R: 213</a:t>
                  </a:r>
                </a:p>
                <a:p>
                  <a:r>
                    <a:rPr lang="en-US" sz="1400" b="1"/>
                    <a:t>G: 208</a:t>
                  </a:r>
                </a:p>
                <a:p>
                  <a:r>
                    <a:rPr lang="en-US" sz="1400" b="1"/>
                    <a:t>B: 202</a:t>
                  </a:r>
                </a:p>
              </p:txBody>
            </p:sp>
          </p:grpSp>
          <p:grpSp>
            <p:nvGrpSpPr>
              <p:cNvPr id="54334" name="Group 62"/>
              <p:cNvGrpSpPr>
                <a:grpSpLocks/>
              </p:cNvGrpSpPr>
              <p:nvPr/>
            </p:nvGrpSpPr>
            <p:grpSpPr bwMode="auto">
              <a:xfrm>
                <a:off x="3580" y="1152"/>
                <a:ext cx="712" cy="1072"/>
                <a:chOff x="3580" y="1152"/>
                <a:chExt cx="712" cy="1072"/>
              </a:xfrm>
            </p:grpSpPr>
            <p:sp>
              <p:nvSpPr>
                <p:cNvPr id="54335" name="Rectangle 63"/>
                <p:cNvSpPr>
                  <a:spLocks noChangeArrowheads="1"/>
                </p:cNvSpPr>
                <p:nvPr/>
              </p:nvSpPr>
              <p:spPr bwMode="auto">
                <a:xfrm>
                  <a:off x="3615" y="1152"/>
                  <a:ext cx="384" cy="336"/>
                </a:xfrm>
                <a:prstGeom prst="rect">
                  <a:avLst/>
                </a:prstGeom>
                <a:solidFill>
                  <a:srgbClr val="E3E0DB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36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580" y="1508"/>
                  <a:ext cx="712" cy="71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/>
                    <a:t>R: 227</a:t>
                  </a:r>
                </a:p>
                <a:p>
                  <a:r>
                    <a:rPr lang="en-US" sz="1400" b="1"/>
                    <a:t>G: 224</a:t>
                  </a:r>
                </a:p>
                <a:p>
                  <a:r>
                    <a:rPr lang="en-US" sz="1400" b="1"/>
                    <a:t>B: 219</a:t>
                  </a:r>
                </a:p>
              </p:txBody>
            </p:sp>
          </p:grpSp>
          <p:grpSp>
            <p:nvGrpSpPr>
              <p:cNvPr id="54337" name="Group 65"/>
              <p:cNvGrpSpPr>
                <a:grpSpLocks/>
              </p:cNvGrpSpPr>
              <p:nvPr/>
            </p:nvGrpSpPr>
            <p:grpSpPr bwMode="auto">
              <a:xfrm>
                <a:off x="1063" y="1152"/>
                <a:ext cx="536" cy="1072"/>
                <a:chOff x="1090" y="1152"/>
                <a:chExt cx="536" cy="1072"/>
              </a:xfrm>
            </p:grpSpPr>
            <p:sp>
              <p:nvSpPr>
                <p:cNvPr id="54338" name="Rectangle 66"/>
                <p:cNvSpPr>
                  <a:spLocks noChangeArrowheads="1"/>
                </p:cNvSpPr>
                <p:nvPr/>
              </p:nvSpPr>
              <p:spPr bwMode="auto">
                <a:xfrm>
                  <a:off x="1090" y="1152"/>
                  <a:ext cx="384" cy="336"/>
                </a:xfrm>
                <a:prstGeom prst="rect">
                  <a:avLst/>
                </a:prstGeom>
                <a:solidFill>
                  <a:srgbClr val="000000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339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1107" y="1508"/>
                  <a:ext cx="519" cy="71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/>
                    <a:t>R: 0</a:t>
                  </a:r>
                </a:p>
                <a:p>
                  <a:r>
                    <a:rPr lang="en-US" sz="1400" b="1"/>
                    <a:t>G: 0</a:t>
                  </a:r>
                </a:p>
                <a:p>
                  <a:r>
                    <a:rPr lang="en-US" sz="1400" b="1"/>
                    <a:t>B: 0</a:t>
                  </a:r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sldNum="0" hdr="0" dt="0"/>
  <p:txStyles>
    <p:titleStyle>
      <a:lvl1pPr marL="23495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marL="23495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2pPr>
      <a:lvl3pPr marL="23495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3pPr>
      <a:lvl4pPr marL="23495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4pPr>
      <a:lvl5pPr marL="23495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5pPr>
      <a:lvl6pPr marL="69215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6pPr>
      <a:lvl7pPr marL="114935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7pPr>
      <a:lvl8pPr marL="160655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8pPr>
      <a:lvl9pPr marL="206375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pitchFamily="18" charset="0"/>
        </a:defRPr>
      </a:lvl9pPr>
    </p:titleStyle>
    <p:bodyStyle>
      <a:lvl1pPr marL="225425" indent="-225425" algn="l" rtl="0" fontAlgn="base">
        <a:spcBef>
          <a:spcPct val="20000"/>
        </a:spcBef>
        <a:spcAft>
          <a:spcPct val="0"/>
        </a:spcAft>
        <a:buClr>
          <a:srgbClr val="B10021"/>
        </a:buClr>
        <a:buFont typeface="Wingdings" pitchFamily="2" charset="2"/>
        <a:buChar char="§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514350" indent="-174625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B1002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3124200"/>
            <a:ext cx="7010400" cy="685800"/>
          </a:xfrm>
        </p:spPr>
        <p:txBody>
          <a:bodyPr/>
          <a:lstStyle/>
          <a:p>
            <a:pPr algn="ctr"/>
            <a:r>
              <a:rPr lang="en-US" sz="3200" b="1"/>
              <a:t>The Evercare Model: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810000"/>
            <a:ext cx="7010400" cy="1295400"/>
          </a:xfrm>
        </p:spPr>
        <p:txBody>
          <a:bodyPr/>
          <a:lstStyle/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</a:rPr>
              <a:t>Using Nurse Practitioners to </a:t>
            </a:r>
          </a:p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en-US">
                <a:solidFill>
                  <a:schemeClr val="tx1"/>
                </a:solidFill>
              </a:rPr>
              <a:t>Achieve Positive Outcomes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533400" y="5334000"/>
            <a:ext cx="5486400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Pat Kappas-Larson, MPH APRN-BC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Professional Relations/Development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6172200" y="5805488"/>
            <a:ext cx="27432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April 24, 2008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DDE0B8E-AAE9-41B2-85D6-2A48602110F0}" type="slidenum">
              <a:rPr lang="en-US"/>
              <a:pPr/>
              <a:t>10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Barriers Encountered Along the Way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 health care system focused on care in acute care settings, not on treating multiple chronic illnesses with an integrated care model responsible for the full spectrum of acute and long-term care services needed by the individual.  </a:t>
            </a:r>
          </a:p>
          <a:p>
            <a:r>
              <a:rPr lang="en-US" sz="2400"/>
              <a:t>A dearth of staff and expertise in long-term condition management, geriatrics, and end-of-life palliation.</a:t>
            </a:r>
          </a:p>
          <a:p>
            <a:r>
              <a:rPr lang="en-US" sz="2400"/>
              <a:t>Lack of experience and understanding about coordination across providers and care settings.</a:t>
            </a:r>
          </a:p>
          <a:p>
            <a:r>
              <a:rPr lang="en-US" sz="2400"/>
              <a:t>System fragmentation and inadequate communication tools.</a:t>
            </a:r>
          </a:p>
          <a:p>
            <a:r>
              <a:rPr lang="en-US" sz="2400"/>
              <a:t>Resistance to working and engaging differently, accepting the need to change.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AD20404-8568-4C8A-8951-82F708F706AC}" type="slidenum">
              <a:rPr lang="en-US"/>
              <a:pPr/>
              <a:t>11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Policy Recommendations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Support initiatives that move toward innovative care models focused on coordinating high quality care across a variety of providers and settings.</a:t>
            </a:r>
          </a:p>
          <a:p>
            <a:pPr>
              <a:lnSpc>
                <a:spcPct val="90000"/>
              </a:lnSpc>
            </a:pPr>
            <a:r>
              <a:rPr lang="en-US" sz="2400"/>
              <a:t>Reauthorize and enhance Special Needs Plans, which focus on the needs of the chronically ill.</a:t>
            </a:r>
          </a:p>
          <a:p>
            <a:pPr>
              <a:lnSpc>
                <a:spcPct val="90000"/>
              </a:lnSpc>
            </a:pPr>
            <a:r>
              <a:rPr lang="en-US" sz="2400"/>
              <a:t>Transform the delivery of  long-term care in all settings to support the key role of the nurse practitioner as the center of a multi-disciplinary team.  </a:t>
            </a:r>
          </a:p>
          <a:p>
            <a:pPr>
              <a:lnSpc>
                <a:spcPct val="90000"/>
              </a:lnSpc>
            </a:pPr>
            <a:r>
              <a:rPr lang="en-US" sz="2400"/>
              <a:t>Ensure training and education for health professionals in geriatrics and chronic disease management, and support and expand existing academic programs focused on building a work force for the aging population.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294A76FA-4222-4C64-8453-29561DA4D98B}" type="slidenum">
              <a:rPr lang="en-US"/>
              <a:pPr/>
              <a:t>2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625475"/>
            <a:ext cx="7650162" cy="365125"/>
          </a:xfrm>
        </p:spPr>
        <p:txBody>
          <a:bodyPr/>
          <a:lstStyle/>
          <a:p>
            <a:r>
              <a:rPr lang="en-US" sz="2400" b="1"/>
              <a:t>A Care Model Becomes the Foundation for a Company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u="sng"/>
              <a:t>The Problem</a:t>
            </a:r>
            <a:r>
              <a:rPr lang="en-US" sz="2000"/>
              <a:t>: 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For many people living in nursing homes, care is fragmented and uncoordinated. 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This results in transfers to physician offices, hospitals and emergency departments at great physical and emotional cost to them, their families, and increased financial cost to the health care system.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400" u="sng"/>
              <a:t>The Answer</a:t>
            </a:r>
            <a:r>
              <a:rPr lang="en-US" sz="2000"/>
              <a:t>: 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In 1987</a:t>
            </a:r>
            <a:r>
              <a:rPr lang="en-US" sz="2000"/>
              <a:t>, </a:t>
            </a:r>
            <a:r>
              <a:rPr lang="en-US" sz="2000" b="1"/>
              <a:t>a</a:t>
            </a:r>
            <a:r>
              <a:rPr lang="en-US" sz="2000"/>
              <a:t> </a:t>
            </a:r>
            <a:r>
              <a:rPr lang="en-US" sz="2000" b="1"/>
              <a:t>company known as Evercare engages nurse practitioners as partners and places them at the center of an integrated team delivering personalized and responsive primary care. 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Evercare would ultimately become a successful Medicare demonstration project, helping to pave the way for the creation of Special Needs Plans in the Medicare Modernization Act.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C17CB89-7D2A-431C-8ED1-E25D1A0ECF74}" type="slidenum">
              <a:rPr lang="en-US"/>
              <a:pPr/>
              <a:t>3</a:t>
            </a:fld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3434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The Evercare Premise: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000"/>
              <a:t>Enhance primary care services to reduce avoidable acute care hospitalizations so as to improve quality of care for permanent nursing home residents.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Align financial and clinical incentives so that nursing facilities and physicians collaborate to achieve the highest level of health and well-being for the resident.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Comprehensive and continuous advanced care planning and family communication are essential in the care of this population.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Evercare: Founded in 1987 by Nurse Practitioners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21E0A2E-28E7-4B21-BB1F-78B46D1247B7}" type="slidenum">
              <a:rPr lang="en-US"/>
              <a:pPr/>
              <a:t>4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7924800" cy="457200"/>
          </a:xfrm>
        </p:spPr>
        <p:txBody>
          <a:bodyPr/>
          <a:lstStyle/>
          <a:p>
            <a:r>
              <a:rPr lang="en-US" b="1"/>
              <a:t>The Mission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81050" y="2651125"/>
            <a:ext cx="76184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To optimize the health and well-being of people who have long-term or advanced illness, are older or have disabilities</a:t>
            </a:r>
            <a:r>
              <a:rPr lang="en-US" sz="3200" i="1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6C95FD-ECBE-426C-9F8E-1D72E9021E19}" type="slidenum">
              <a:rPr lang="en-US"/>
              <a:pPr/>
              <a:t>5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/>
              <a:t>The Nurse Practitioner:  The Clinical Model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Nurse Practitioners serve as collaborator, clinician, coordinator, coach, and counselor.</a:t>
            </a:r>
          </a:p>
          <a:p>
            <a:pPr>
              <a:lnSpc>
                <a:spcPct val="80000"/>
              </a:lnSpc>
            </a:pPr>
            <a:r>
              <a:rPr lang="en-US" sz="2400"/>
              <a:t>Nurse Practitioners are the center of a multi-disciplinary team that collaborates on the appropriate and proactive interventions, communicates the required changes in the plan of care to all parties, and rigorously monitors the responses.</a:t>
            </a:r>
          </a:p>
          <a:p>
            <a:pPr>
              <a:lnSpc>
                <a:spcPct val="80000"/>
              </a:lnSpc>
            </a:pPr>
            <a:r>
              <a:rPr lang="en-US" sz="2400"/>
              <a:t>Nurse Practitioners closely monitor changes in health and focus on early identification of any movement away from baseline functioning.</a:t>
            </a:r>
          </a:p>
          <a:p>
            <a:pPr>
              <a:lnSpc>
                <a:spcPct val="80000"/>
              </a:lnSpc>
            </a:pPr>
            <a:r>
              <a:rPr lang="en-US" sz="2400"/>
              <a:t>Nurse Practitioners constantly focus on reducing fragmentation of care, ensuring individualization of the care, and delivering care reflective of the values, wishes, and beliefs of the individual and their families.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94BA923-5DE8-48C6-98A5-93D548C8B9C3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Vital Engagements:  The Clinical Model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19600"/>
          </a:xfrm>
        </p:spPr>
        <p:txBody>
          <a:bodyPr/>
          <a:lstStyle/>
          <a:p>
            <a:r>
              <a:rPr lang="en-US" sz="2400" u="sng"/>
              <a:t>Families</a:t>
            </a:r>
            <a:r>
              <a:rPr lang="en-US" sz="2400"/>
              <a:t>:   Who are engaged and involved in the care decisions and are available for more constant and consistent communication. 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r>
              <a:rPr lang="en-US" sz="2400" u="sng"/>
              <a:t>Nursing home staff:</a:t>
            </a:r>
            <a:r>
              <a:rPr lang="en-US" sz="2400"/>
              <a:t>  Who understand the goals of care for each resident and are intimately involved in the monitoring of the individual. </a:t>
            </a:r>
          </a:p>
          <a:p>
            <a:endParaRPr lang="en-US" sz="2400"/>
          </a:p>
          <a:p>
            <a:r>
              <a:rPr lang="en-US" sz="2400" u="sng"/>
              <a:t>Other key professionals:</a:t>
            </a:r>
            <a:r>
              <a:rPr lang="en-US" sz="2400"/>
              <a:t>   Physical therapists, nutritionists and others who are available in the facility and are willing to function as part of the broader care team.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02" name="Object 2"/>
          <p:cNvGraphicFramePr>
            <a:graphicFrameLocks noChangeAspect="1"/>
          </p:cNvGraphicFramePr>
          <p:nvPr/>
        </p:nvGraphicFramePr>
        <p:xfrm>
          <a:off x="381000" y="565150"/>
          <a:ext cx="8305800" cy="5781675"/>
        </p:xfrm>
        <a:graphic>
          <a:graphicData uri="http://schemas.openxmlformats.org/presentationml/2006/ole">
            <p:oleObj spid="_x0000_s204802" name="Visio" r:id="rId3" imgW="9604553" imgH="655594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28ABB18-7BEB-4B78-8A5B-0702A1E2392C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174090" name="Group 10"/>
          <p:cNvGrpSpPr>
            <a:grpSpLocks/>
          </p:cNvGrpSpPr>
          <p:nvPr/>
        </p:nvGrpSpPr>
        <p:grpSpPr bwMode="auto">
          <a:xfrm>
            <a:off x="87313" y="1143000"/>
            <a:ext cx="9056687" cy="4789488"/>
            <a:chOff x="55" y="720"/>
            <a:chExt cx="5705" cy="3017"/>
          </a:xfrm>
        </p:grpSpPr>
        <p:pic>
          <p:nvPicPr>
            <p:cNvPr id="174082" name="Picture 2" descr="EvercareFlowerOct28-04"/>
            <p:cNvPicPr>
              <a:picLocks noChangeAspect="1" noChangeArrowheads="1"/>
            </p:cNvPicPr>
            <p:nvPr/>
          </p:nvPicPr>
          <p:blipFill>
            <a:blip r:embed="rId2"/>
            <a:srcRect t="4938"/>
            <a:stretch>
              <a:fillRect/>
            </a:stretch>
          </p:blipFill>
          <p:spPr bwMode="auto">
            <a:xfrm>
              <a:off x="770" y="720"/>
              <a:ext cx="4231" cy="3017"/>
            </a:xfrm>
            <a:prstGeom prst="rect">
              <a:avLst/>
            </a:prstGeom>
            <a:noFill/>
          </p:spPr>
        </p:pic>
        <p:sp>
          <p:nvSpPr>
            <p:cNvPr id="174083" name="Text Box 3"/>
            <p:cNvSpPr txBox="1">
              <a:spLocks noChangeArrowheads="1"/>
            </p:cNvSpPr>
            <p:nvPr/>
          </p:nvSpPr>
          <p:spPr bwMode="auto">
            <a:xfrm>
              <a:off x="141" y="1056"/>
              <a:ext cx="1923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73038" indent="-173038" eaLnBrk="0" hangingPunct="0">
                <a:spcBef>
                  <a:spcPct val="30000"/>
                </a:spcBef>
                <a:buClr>
                  <a:schemeClr val="accent1"/>
                </a:buClr>
                <a:buFont typeface="Wingdings" pitchFamily="2" charset="2"/>
                <a:buChar char="§"/>
              </a:pPr>
              <a:r>
                <a:rPr lang="en-US" sz="1400">
                  <a:latin typeface="Helvetica" pitchFamily="34" charset="0"/>
                </a:rPr>
                <a:t>50% of people die in hospital outside of Hospice</a:t>
              </a:r>
            </a:p>
            <a:p>
              <a:pPr marL="173038" indent="-173038" eaLnBrk="0" hangingPunct="0">
                <a:spcBef>
                  <a:spcPct val="30000"/>
                </a:spcBef>
                <a:buClr>
                  <a:schemeClr val="accent1"/>
                </a:buClr>
                <a:buFont typeface="Wingdings" pitchFamily="2" charset="2"/>
                <a:buChar char="§"/>
              </a:pPr>
              <a:r>
                <a:rPr lang="en-US" sz="1400">
                  <a:latin typeface="Helvetica" pitchFamily="34" charset="0"/>
                </a:rPr>
                <a:t>Poor palliation services</a:t>
              </a:r>
            </a:p>
          </p:txBody>
        </p:sp>
        <p:sp>
          <p:nvSpPr>
            <p:cNvPr id="174084" name="Text Box 4"/>
            <p:cNvSpPr txBox="1">
              <a:spLocks noChangeArrowheads="1"/>
            </p:cNvSpPr>
            <p:nvPr/>
          </p:nvSpPr>
          <p:spPr bwMode="auto">
            <a:xfrm>
              <a:off x="55" y="3024"/>
              <a:ext cx="187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15888" indent="-115888" eaLnBrk="0" hangingPunct="0">
                <a:spcBef>
                  <a:spcPct val="50000"/>
                </a:spcBef>
                <a:buClr>
                  <a:schemeClr val="accent1"/>
                </a:buClr>
                <a:buFont typeface="Wingdings" pitchFamily="2" charset="2"/>
                <a:buChar char="§"/>
              </a:pPr>
              <a:r>
                <a:rPr lang="en-US" sz="1400">
                  <a:latin typeface="Helvetica" pitchFamily="34" charset="0"/>
                </a:rPr>
                <a:t>May be functioning well, but sudden event is catastrophic</a:t>
              </a:r>
            </a:p>
          </p:txBody>
        </p:sp>
        <p:sp>
          <p:nvSpPr>
            <p:cNvPr id="174085" name="Text Box 5"/>
            <p:cNvSpPr txBox="1">
              <a:spLocks noChangeArrowheads="1"/>
            </p:cNvSpPr>
            <p:nvPr/>
          </p:nvSpPr>
          <p:spPr bwMode="auto">
            <a:xfrm>
              <a:off x="3902" y="768"/>
              <a:ext cx="1858" cy="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73038" indent="-173038" eaLnBrk="0" hangingPunct="0">
                <a:spcBef>
                  <a:spcPct val="50000"/>
                </a:spcBef>
                <a:buClr>
                  <a:schemeClr val="accent1"/>
                </a:buClr>
                <a:buFont typeface="Wingdings" pitchFamily="2" charset="2"/>
                <a:buChar char="§"/>
              </a:pPr>
              <a:r>
                <a:rPr lang="en-US" sz="1400">
                  <a:latin typeface="Helvetica" pitchFamily="34" charset="0"/>
                </a:rPr>
                <a:t>5+ chronic conditions= 2/3 of all Medicare costs</a:t>
              </a:r>
            </a:p>
            <a:p>
              <a:pPr marL="173038" indent="-173038" eaLnBrk="0" hangingPunct="0">
                <a:spcBef>
                  <a:spcPct val="50000"/>
                </a:spcBef>
                <a:buClr>
                  <a:schemeClr val="accent1"/>
                </a:buClr>
                <a:buFont typeface="Wingdings" pitchFamily="2" charset="2"/>
                <a:buChar char="§"/>
              </a:pPr>
              <a:r>
                <a:rPr lang="en-US" sz="1400">
                  <a:latin typeface="Helvetica" pitchFamily="34" charset="0"/>
                </a:rPr>
                <a:t>Greatest suffering = ineffective resource utilization</a:t>
              </a:r>
            </a:p>
          </p:txBody>
        </p:sp>
        <p:sp>
          <p:nvSpPr>
            <p:cNvPr id="174086" name="Text Box 6"/>
            <p:cNvSpPr txBox="1">
              <a:spLocks noChangeArrowheads="1"/>
            </p:cNvSpPr>
            <p:nvPr/>
          </p:nvSpPr>
          <p:spPr bwMode="auto">
            <a:xfrm>
              <a:off x="4072" y="2976"/>
              <a:ext cx="158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73038" indent="-173038" eaLnBrk="0" hangingPunct="0">
                <a:spcBef>
                  <a:spcPct val="50000"/>
                </a:spcBef>
                <a:buClr>
                  <a:schemeClr val="accent1"/>
                </a:buClr>
                <a:buFont typeface="Wingdings" pitchFamily="2" charset="2"/>
                <a:buChar char="§"/>
              </a:pPr>
              <a:r>
                <a:rPr lang="en-US" sz="1400">
                  <a:latin typeface="Helvetica" pitchFamily="34" charset="0"/>
                </a:rPr>
                <a:t>Single condition but very high impact, e.g. quadriplegia, advanced Alzheimer’s Disease</a:t>
              </a:r>
            </a:p>
          </p:txBody>
        </p:sp>
      </p:grp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182563" y="574675"/>
            <a:ext cx="66135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Who We Serve In Our Products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C102972-15C6-4F11-AA46-DEE41B70F5DE}" type="slidenum">
              <a:rPr lang="en-US"/>
              <a:pPr/>
              <a:t>9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763000" cy="609600"/>
          </a:xfrm>
        </p:spPr>
        <p:txBody>
          <a:bodyPr/>
          <a:lstStyle/>
          <a:p>
            <a:r>
              <a:rPr lang="en-US" sz="2400" b="1"/>
              <a:t>Clinical Model Effectiveness: What is Attainable Today?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1543050"/>
            <a:ext cx="3851275" cy="4546600"/>
          </a:xfrm>
          <a:noFill/>
          <a:ln/>
        </p:spPr>
        <p:txBody>
          <a:bodyPr/>
          <a:lstStyle/>
          <a:p>
            <a:pPr>
              <a:spcAft>
                <a:spcPct val="35000"/>
              </a:spcAft>
            </a:pPr>
            <a:r>
              <a:rPr lang="en-US" sz="2000" b="0">
                <a:solidFill>
                  <a:schemeClr val="tx1"/>
                </a:solidFill>
              </a:rPr>
              <a:t>Enrollee satisfaction: 97%</a:t>
            </a:r>
          </a:p>
          <a:p>
            <a:pPr>
              <a:spcAft>
                <a:spcPct val="35000"/>
              </a:spcAft>
            </a:pPr>
            <a:r>
              <a:rPr lang="en-US" sz="2000" b="0">
                <a:solidFill>
                  <a:schemeClr val="tx1"/>
                </a:solidFill>
              </a:rPr>
              <a:t>Physician satisfaction: 90%</a:t>
            </a:r>
          </a:p>
          <a:p>
            <a:pPr>
              <a:spcAft>
                <a:spcPct val="35000"/>
              </a:spcAft>
            </a:pPr>
            <a:r>
              <a:rPr lang="en-US" sz="2000" b="0">
                <a:solidFill>
                  <a:schemeClr val="tx1"/>
                </a:solidFill>
              </a:rPr>
              <a:t>ER and hospital utilization for dual eligible community-based population: reduced 30%</a:t>
            </a:r>
          </a:p>
          <a:p>
            <a:pPr>
              <a:spcAft>
                <a:spcPct val="35000"/>
              </a:spcAft>
            </a:pPr>
            <a:r>
              <a:rPr lang="en-US" sz="2000" b="0">
                <a:solidFill>
                  <a:schemeClr val="tx1"/>
                </a:solidFill>
              </a:rPr>
              <a:t>Arizona: saved $111 million compared to FFS LTC Medicaid</a:t>
            </a:r>
          </a:p>
          <a:p>
            <a:pPr>
              <a:spcAft>
                <a:spcPct val="35000"/>
              </a:spcAft>
            </a:pPr>
            <a:r>
              <a:rPr lang="en-US" sz="2000" b="0">
                <a:solidFill>
                  <a:schemeClr val="tx1"/>
                </a:solidFill>
              </a:rPr>
              <a:t>Texas: saved $70 million in one county</a:t>
            </a:r>
          </a:p>
          <a:p>
            <a:pPr>
              <a:spcAft>
                <a:spcPct val="35000"/>
              </a:spcAft>
            </a:pPr>
            <a:r>
              <a:rPr lang="en-US" sz="2000" b="0">
                <a:solidFill>
                  <a:schemeClr val="tx1"/>
                </a:solidFill>
              </a:rPr>
              <a:t>Florida: reduced nursing home placement by 70%</a:t>
            </a: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438150" y="6211888"/>
            <a:ext cx="3695700" cy="346075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</a:rPr>
              <a:t>Unmatched clinical results…</a:t>
            </a:r>
          </a:p>
        </p:txBody>
      </p:sp>
      <p:pic>
        <p:nvPicPr>
          <p:cNvPr id="18330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975" y="3724275"/>
            <a:ext cx="4721225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330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6263" y="1295400"/>
            <a:ext cx="4144962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vercare_PPT_fin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9999"/>
      </a:accent1>
      <a:accent2>
        <a:srgbClr val="000000"/>
      </a:accent2>
      <a:accent3>
        <a:srgbClr val="FFFFFF"/>
      </a:accent3>
      <a:accent4>
        <a:srgbClr val="000000"/>
      </a:accent4>
      <a:accent5>
        <a:srgbClr val="CACACA"/>
      </a:accent5>
      <a:accent6>
        <a:srgbClr val="000000"/>
      </a:accent6>
      <a:hlink>
        <a:srgbClr val="000000"/>
      </a:hlink>
      <a:folHlink>
        <a:srgbClr val="000000"/>
      </a:folHlink>
    </a:clrScheme>
    <a:fontScheme name="Evercare_PPT_fi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vercare_PPT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ercare_PPT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ercare_PPT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ercare_PPT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ercare_PPT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ercare_PPT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ercare_PPT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ercare_PPT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ercare_PPT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ercare_PPT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ercare_PPT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ercare_PPT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2967</TotalTime>
  <Words>764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Wingdings</vt:lpstr>
      <vt:lpstr>Helvetica</vt:lpstr>
      <vt:lpstr>Evercare_PPT_final</vt:lpstr>
      <vt:lpstr>Microsoft Visio Drawing</vt:lpstr>
      <vt:lpstr>The Evercare Model:</vt:lpstr>
      <vt:lpstr>A Care Model Becomes the Foundation for a Company</vt:lpstr>
      <vt:lpstr>Evercare: Founded in 1987 by Nurse Practitioners</vt:lpstr>
      <vt:lpstr>The Mission</vt:lpstr>
      <vt:lpstr>The Nurse Practitioner:  The Clinical Model</vt:lpstr>
      <vt:lpstr>Vital Engagements:  The Clinical Model</vt:lpstr>
      <vt:lpstr>Slide 7</vt:lpstr>
      <vt:lpstr>Slide 8</vt:lpstr>
      <vt:lpstr>Clinical Model Effectiveness: What is Attainable Today?</vt:lpstr>
      <vt:lpstr>Barriers Encountered Along the Way</vt:lpstr>
      <vt:lpstr>Policy Recommendations</vt:lpstr>
    </vt:vector>
  </TitlesOfParts>
  <Company>LucasInteractive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 Marie Cornejo</cp:lastModifiedBy>
  <cp:revision>99</cp:revision>
  <dcterms:created xsi:type="dcterms:W3CDTF">2006-02-08T16:45:45Z</dcterms:created>
  <dcterms:modified xsi:type="dcterms:W3CDTF">2008-04-25T13:50:54Z</dcterms:modified>
</cp:coreProperties>
</file>