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9"/>
  </p:notesMasterIdLst>
  <p:sldIdLst>
    <p:sldId id="268" r:id="rId5"/>
    <p:sldId id="303" r:id="rId6"/>
    <p:sldId id="307" r:id="rId7"/>
    <p:sldId id="308" r:id="rId8"/>
    <p:sldId id="269" r:id="rId9"/>
    <p:sldId id="304" r:id="rId10"/>
    <p:sldId id="311" r:id="rId11"/>
    <p:sldId id="305" r:id="rId12"/>
    <p:sldId id="312" r:id="rId13"/>
    <p:sldId id="306" r:id="rId14"/>
    <p:sldId id="313" r:id="rId15"/>
    <p:sldId id="281" r:id="rId16"/>
    <p:sldId id="257" r:id="rId17"/>
    <p:sldId id="260" r:id="rId18"/>
    <p:sldId id="273" r:id="rId19"/>
    <p:sldId id="272" r:id="rId20"/>
    <p:sldId id="258" r:id="rId21"/>
    <p:sldId id="282" r:id="rId22"/>
    <p:sldId id="288" r:id="rId23"/>
    <p:sldId id="317" r:id="rId24"/>
    <p:sldId id="316" r:id="rId25"/>
    <p:sldId id="293" r:id="rId26"/>
    <p:sldId id="294" r:id="rId27"/>
    <p:sldId id="295" r:id="rId28"/>
    <p:sldId id="271" r:id="rId29"/>
    <p:sldId id="298" r:id="rId30"/>
    <p:sldId id="299" r:id="rId31"/>
    <p:sldId id="314" r:id="rId32"/>
    <p:sldId id="315" r:id="rId33"/>
    <p:sldId id="277" r:id="rId34"/>
    <p:sldId id="278" r:id="rId35"/>
    <p:sldId id="280" r:id="rId36"/>
    <p:sldId id="300" r:id="rId37"/>
    <p:sldId id="318" r:id="rId38"/>
    <p:sldId id="319" r:id="rId39"/>
    <p:sldId id="320" r:id="rId40"/>
    <p:sldId id="302" r:id="rId41"/>
    <p:sldId id="321" r:id="rId42"/>
    <p:sldId id="323" r:id="rId43"/>
    <p:sldId id="264" r:id="rId44"/>
    <p:sldId id="322" r:id="rId45"/>
    <p:sldId id="325" r:id="rId46"/>
    <p:sldId id="327" r:id="rId47"/>
    <p:sldId id="32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A8C"/>
    <a:srgbClr val="1A4F96"/>
    <a:srgbClr val="1B5099"/>
    <a:srgbClr val="143070"/>
    <a:srgbClr val="264D92"/>
    <a:srgbClr val="8A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88170" autoAdjust="0"/>
  </p:normalViewPr>
  <p:slideViewPr>
    <p:cSldViewPr snapToGrid="0">
      <p:cViewPr varScale="1">
        <p:scale>
          <a:sx n="67" d="100"/>
          <a:sy n="67" d="100"/>
        </p:scale>
        <p:origin x="21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0"/>
    </p:cViewPr>
  </p:sorterViewPr>
  <p:notesViewPr>
    <p:cSldViewPr snapToGrid="0">
      <p:cViewPr varScale="1">
        <p:scale>
          <a:sx n="62" d="100"/>
          <a:sy n="62" d="100"/>
        </p:scale>
        <p:origin x="21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22895-2BBE-4C23-B565-01B2FC93FFB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A5BCA-1337-49AE-BD7B-574FDC90971E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b="1" dirty="0">
              <a:solidFill>
                <a:schemeClr val="accent4"/>
              </a:solidFill>
            </a:rPr>
            <a:t>Evidence</a:t>
          </a:r>
          <a:r>
            <a:rPr lang="en-US" dirty="0">
              <a:solidFill>
                <a:schemeClr val="accent4"/>
              </a:solidFill>
            </a:rPr>
            <a:t> </a:t>
          </a:r>
          <a:r>
            <a:rPr lang="en-US" b="1" dirty="0">
              <a:solidFill>
                <a:schemeClr val="accent4"/>
              </a:solidFill>
            </a:rPr>
            <a:t>synthesis</a:t>
          </a:r>
          <a:r>
            <a:rPr lang="en-US" dirty="0">
              <a:solidFill>
                <a:schemeClr val="accent4"/>
              </a:solidFill>
            </a:rPr>
            <a:t> with systematic literature reviews and decision- analysis	</a:t>
          </a:r>
        </a:p>
      </dgm:t>
    </dgm:pt>
    <dgm:pt modelId="{61CBF7F8-6AAE-4D7E-99BD-EEB2EDBD2328}" type="parTrans" cxnId="{CD5F83CA-24F2-46DA-B272-235AAD2ABCFC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30E713A4-B801-4483-BEBD-8C23E4319D93}" type="sibTrans" cxnId="{CD5F83CA-24F2-46DA-B272-235AAD2ABCFC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BE4210DD-DEB7-4210-98B5-D90A8702F8FA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b="1" dirty="0">
              <a:solidFill>
                <a:schemeClr val="accent4"/>
              </a:solidFill>
            </a:rPr>
            <a:t>Evidence</a:t>
          </a:r>
          <a:r>
            <a:rPr lang="en-US" dirty="0">
              <a:solidFill>
                <a:schemeClr val="accent4"/>
              </a:solidFill>
            </a:rPr>
            <a:t> </a:t>
          </a:r>
          <a:r>
            <a:rPr lang="en-US" b="1" dirty="0">
              <a:solidFill>
                <a:schemeClr val="accent4"/>
              </a:solidFill>
            </a:rPr>
            <a:t>generation</a:t>
          </a:r>
          <a:r>
            <a:rPr lang="en-US" dirty="0">
              <a:solidFill>
                <a:schemeClr val="accent4"/>
              </a:solidFill>
            </a:rPr>
            <a:t> with experimental and observational methods</a:t>
          </a:r>
        </a:p>
        <a:p>
          <a:pPr algn="ctr"/>
          <a:endParaRPr lang="en-US" dirty="0">
            <a:solidFill>
              <a:schemeClr val="accent4"/>
            </a:solidFill>
          </a:endParaRPr>
        </a:p>
      </dgm:t>
    </dgm:pt>
    <dgm:pt modelId="{208F451B-1AE1-4726-A14F-B7EDC3B6A829}" type="parTrans" cxnId="{28797709-B050-4A4F-900F-33B081748DAA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B9D962DF-62AA-428C-9C12-FBA296491C30}" type="sibTrans" cxnId="{28797709-B050-4A4F-900F-33B081748DAA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D5770E1D-D486-4BB8-A93F-C13764A89D13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b="1" dirty="0">
              <a:solidFill>
                <a:schemeClr val="accent4"/>
              </a:solidFill>
            </a:rPr>
            <a:t>Stakeholder engagement </a:t>
          </a:r>
          <a:r>
            <a:rPr lang="en-US" b="0" dirty="0">
              <a:solidFill>
                <a:schemeClr val="accent4"/>
              </a:solidFill>
            </a:rPr>
            <a:t>methods</a:t>
          </a:r>
        </a:p>
      </dgm:t>
    </dgm:pt>
    <dgm:pt modelId="{760BEC2D-C509-4269-8296-A5B461A811EE}" type="parTrans" cxnId="{1D46A358-0464-4B6B-BB9A-171982A9D61B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EF181744-3EB9-412E-BE9F-CB84F433B045}" type="sibTrans" cxnId="{1D46A358-0464-4B6B-BB9A-171982A9D61B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25DBA169-EAC7-4BBC-9B5C-0E47013126F8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US" b="1" dirty="0">
              <a:solidFill>
                <a:schemeClr val="accent4"/>
              </a:solidFill>
            </a:rPr>
            <a:t>Dissemination and implementation </a:t>
          </a:r>
          <a:r>
            <a:rPr lang="en-US" dirty="0">
              <a:solidFill>
                <a:schemeClr val="accent4"/>
              </a:solidFill>
            </a:rPr>
            <a:t>methods</a:t>
          </a:r>
        </a:p>
      </dgm:t>
    </dgm:pt>
    <dgm:pt modelId="{AEF41DC1-00D2-4B6E-8668-7E5FF25288CA}" type="parTrans" cxnId="{41138049-3189-497D-B3B2-6B759BA22564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BA300753-0055-468A-B55B-E9AEFFA53A74}" type="sibTrans" cxnId="{41138049-3189-497D-B3B2-6B759BA22564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40D49DAB-AA09-4D27-9CCE-0E8A7F984422}" type="pres">
      <dgm:prSet presAssocID="{43122895-2BBE-4C23-B565-01B2FC93FFBA}" presName="matrix" presStyleCnt="0">
        <dgm:presLayoutVars>
          <dgm:chMax val="1"/>
          <dgm:dir/>
          <dgm:resizeHandles val="exact"/>
        </dgm:presLayoutVars>
      </dgm:prSet>
      <dgm:spPr/>
    </dgm:pt>
    <dgm:pt modelId="{D1C21C32-4AF3-4DE4-B2CC-234EF84EA7EE}" type="pres">
      <dgm:prSet presAssocID="{43122895-2BBE-4C23-B565-01B2FC93FFBA}" presName="diamond" presStyleLbl="bgShp" presStyleIdx="0" presStyleCnt="1"/>
      <dgm:spPr>
        <a:solidFill>
          <a:srgbClr val="00B0F0"/>
        </a:solidFill>
      </dgm:spPr>
    </dgm:pt>
    <dgm:pt modelId="{B7532B01-5993-4160-B30A-6BA09B4D23A3}" type="pres">
      <dgm:prSet presAssocID="{43122895-2BBE-4C23-B565-01B2FC93FFB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862319-F279-4BA5-96D0-12831251F3C9}" type="pres">
      <dgm:prSet presAssocID="{43122895-2BBE-4C23-B565-01B2FC93FFBA}" presName="quad2" presStyleLbl="node1" presStyleIdx="1" presStyleCnt="4" custLinFactNeighborX="-3846" custLinFactNeighborY="1282">
        <dgm:presLayoutVars>
          <dgm:chMax val="0"/>
          <dgm:chPref val="0"/>
          <dgm:bulletEnabled val="1"/>
        </dgm:presLayoutVars>
      </dgm:prSet>
      <dgm:spPr/>
    </dgm:pt>
    <dgm:pt modelId="{0A963248-776D-49DC-AFAE-D120BFB9FC33}" type="pres">
      <dgm:prSet presAssocID="{43122895-2BBE-4C23-B565-01B2FC93FFB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5578B3-AF44-4952-8952-BAABC3F647EA}" type="pres">
      <dgm:prSet presAssocID="{43122895-2BBE-4C23-B565-01B2FC93FFB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8797709-B050-4A4F-900F-33B081748DAA}" srcId="{43122895-2BBE-4C23-B565-01B2FC93FFBA}" destId="{BE4210DD-DEB7-4210-98B5-D90A8702F8FA}" srcOrd="1" destOrd="0" parTransId="{208F451B-1AE1-4726-A14F-B7EDC3B6A829}" sibTransId="{B9D962DF-62AA-428C-9C12-FBA296491C30}"/>
    <dgm:cxn modelId="{11E64C15-7042-4BBD-8AEA-AD9DCA8F2CE6}" type="presOf" srcId="{43122895-2BBE-4C23-B565-01B2FC93FFBA}" destId="{40D49DAB-AA09-4D27-9CCE-0E8A7F984422}" srcOrd="0" destOrd="0" presId="urn:microsoft.com/office/officeart/2005/8/layout/matrix3"/>
    <dgm:cxn modelId="{0C662941-8390-4C28-BB5A-AA277153B7C7}" type="presOf" srcId="{FB6A5BCA-1337-49AE-BD7B-574FDC90971E}" destId="{B7532B01-5993-4160-B30A-6BA09B4D23A3}" srcOrd="0" destOrd="0" presId="urn:microsoft.com/office/officeart/2005/8/layout/matrix3"/>
    <dgm:cxn modelId="{41138049-3189-497D-B3B2-6B759BA22564}" srcId="{43122895-2BBE-4C23-B565-01B2FC93FFBA}" destId="{25DBA169-EAC7-4BBC-9B5C-0E47013126F8}" srcOrd="3" destOrd="0" parTransId="{AEF41DC1-00D2-4B6E-8668-7E5FF25288CA}" sibTransId="{BA300753-0055-468A-B55B-E9AEFFA53A74}"/>
    <dgm:cxn modelId="{1D46A358-0464-4B6B-BB9A-171982A9D61B}" srcId="{43122895-2BBE-4C23-B565-01B2FC93FFBA}" destId="{D5770E1D-D486-4BB8-A93F-C13764A89D13}" srcOrd="2" destOrd="0" parTransId="{760BEC2D-C509-4269-8296-A5B461A811EE}" sibTransId="{EF181744-3EB9-412E-BE9F-CB84F433B045}"/>
    <dgm:cxn modelId="{BFF76E8B-D25B-41A9-B931-8D23E0C2587D}" type="presOf" srcId="{BE4210DD-DEB7-4210-98B5-D90A8702F8FA}" destId="{61862319-F279-4BA5-96D0-12831251F3C9}" srcOrd="0" destOrd="0" presId="urn:microsoft.com/office/officeart/2005/8/layout/matrix3"/>
    <dgm:cxn modelId="{CD5F83CA-24F2-46DA-B272-235AAD2ABCFC}" srcId="{43122895-2BBE-4C23-B565-01B2FC93FFBA}" destId="{FB6A5BCA-1337-49AE-BD7B-574FDC90971E}" srcOrd="0" destOrd="0" parTransId="{61CBF7F8-6AAE-4D7E-99BD-EEB2EDBD2328}" sibTransId="{30E713A4-B801-4483-BEBD-8C23E4319D93}"/>
    <dgm:cxn modelId="{D383A0CF-9028-40BD-9C74-79C3312819E3}" type="presOf" srcId="{D5770E1D-D486-4BB8-A93F-C13764A89D13}" destId="{0A963248-776D-49DC-AFAE-D120BFB9FC33}" srcOrd="0" destOrd="0" presId="urn:microsoft.com/office/officeart/2005/8/layout/matrix3"/>
    <dgm:cxn modelId="{B8515EDE-FE61-440B-B073-813613843B89}" type="presOf" srcId="{25DBA169-EAC7-4BBC-9B5C-0E47013126F8}" destId="{ED5578B3-AF44-4952-8952-BAABC3F647EA}" srcOrd="0" destOrd="0" presId="urn:microsoft.com/office/officeart/2005/8/layout/matrix3"/>
    <dgm:cxn modelId="{C1A75283-9936-476D-BB21-6397FF1C1AB0}" type="presParOf" srcId="{40D49DAB-AA09-4D27-9CCE-0E8A7F984422}" destId="{D1C21C32-4AF3-4DE4-B2CC-234EF84EA7EE}" srcOrd="0" destOrd="0" presId="urn:microsoft.com/office/officeart/2005/8/layout/matrix3"/>
    <dgm:cxn modelId="{92C8A858-73C0-466C-9E0A-1BB4723EB483}" type="presParOf" srcId="{40D49DAB-AA09-4D27-9CCE-0E8A7F984422}" destId="{B7532B01-5993-4160-B30A-6BA09B4D23A3}" srcOrd="1" destOrd="0" presId="urn:microsoft.com/office/officeart/2005/8/layout/matrix3"/>
    <dgm:cxn modelId="{9FC0550C-DF84-46BB-9EDD-65F450D42C0A}" type="presParOf" srcId="{40D49DAB-AA09-4D27-9CCE-0E8A7F984422}" destId="{61862319-F279-4BA5-96D0-12831251F3C9}" srcOrd="2" destOrd="0" presId="urn:microsoft.com/office/officeart/2005/8/layout/matrix3"/>
    <dgm:cxn modelId="{9D22AD9D-A186-45D3-8F53-5A6A0D2F52DC}" type="presParOf" srcId="{40D49DAB-AA09-4D27-9CCE-0E8A7F984422}" destId="{0A963248-776D-49DC-AFAE-D120BFB9FC33}" srcOrd="3" destOrd="0" presId="urn:microsoft.com/office/officeart/2005/8/layout/matrix3"/>
    <dgm:cxn modelId="{2E0A6C69-D130-4C17-AC5B-45BBC0089594}" type="presParOf" srcId="{40D49DAB-AA09-4D27-9CCE-0E8A7F984422}" destId="{ED5578B3-AF44-4952-8952-BAABC3F647E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21C32-4AF3-4DE4-B2CC-234EF84EA7EE}">
      <dsp:nvSpPr>
        <dsp:cNvPr id="0" name=""/>
        <dsp:cNvSpPr/>
      </dsp:nvSpPr>
      <dsp:spPr>
        <a:xfrm>
          <a:off x="1682094" y="0"/>
          <a:ext cx="4907478" cy="4907478"/>
        </a:xfrm>
        <a:prstGeom prst="diamond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32B01-5993-4160-B30A-6BA09B4D23A3}">
      <dsp:nvSpPr>
        <dsp:cNvPr id="0" name=""/>
        <dsp:cNvSpPr/>
      </dsp:nvSpPr>
      <dsp:spPr>
        <a:xfrm>
          <a:off x="2148304" y="466210"/>
          <a:ext cx="1913916" cy="191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4"/>
              </a:solidFill>
            </a:rPr>
            <a:t>Evidence</a:t>
          </a:r>
          <a:r>
            <a:rPr lang="en-US" sz="1600" kern="1200" dirty="0">
              <a:solidFill>
                <a:schemeClr val="accent4"/>
              </a:solidFill>
            </a:rPr>
            <a:t> </a:t>
          </a:r>
          <a:r>
            <a:rPr lang="en-US" sz="1600" b="1" kern="1200" dirty="0">
              <a:solidFill>
                <a:schemeClr val="accent4"/>
              </a:solidFill>
            </a:rPr>
            <a:t>synthesis</a:t>
          </a:r>
          <a:r>
            <a:rPr lang="en-US" sz="1600" kern="1200" dirty="0">
              <a:solidFill>
                <a:schemeClr val="accent4"/>
              </a:solidFill>
            </a:rPr>
            <a:t> with systematic literature reviews and decision- analysis	</a:t>
          </a:r>
        </a:p>
      </dsp:txBody>
      <dsp:txXfrm>
        <a:off x="2241734" y="559640"/>
        <a:ext cx="1727056" cy="1727056"/>
      </dsp:txXfrm>
    </dsp:sp>
    <dsp:sp modelId="{61862319-F279-4BA5-96D0-12831251F3C9}">
      <dsp:nvSpPr>
        <dsp:cNvPr id="0" name=""/>
        <dsp:cNvSpPr/>
      </dsp:nvSpPr>
      <dsp:spPr>
        <a:xfrm>
          <a:off x="4135836" y="490746"/>
          <a:ext cx="1913916" cy="191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4"/>
              </a:solidFill>
            </a:rPr>
            <a:t>Evidence</a:t>
          </a:r>
          <a:r>
            <a:rPr lang="en-US" sz="1600" kern="1200" dirty="0">
              <a:solidFill>
                <a:schemeClr val="accent4"/>
              </a:solidFill>
            </a:rPr>
            <a:t> </a:t>
          </a:r>
          <a:r>
            <a:rPr lang="en-US" sz="1600" b="1" kern="1200" dirty="0">
              <a:solidFill>
                <a:schemeClr val="accent4"/>
              </a:solidFill>
            </a:rPr>
            <a:t>generation</a:t>
          </a:r>
          <a:r>
            <a:rPr lang="en-US" sz="1600" kern="1200" dirty="0">
              <a:solidFill>
                <a:schemeClr val="accent4"/>
              </a:solidFill>
            </a:rPr>
            <a:t> with experimental and observational methods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accent4"/>
            </a:solidFill>
          </a:endParaRPr>
        </a:p>
      </dsp:txBody>
      <dsp:txXfrm>
        <a:off x="4229266" y="584176"/>
        <a:ext cx="1727056" cy="1727056"/>
      </dsp:txXfrm>
    </dsp:sp>
    <dsp:sp modelId="{0A963248-776D-49DC-AFAE-D120BFB9FC33}">
      <dsp:nvSpPr>
        <dsp:cNvPr id="0" name=""/>
        <dsp:cNvSpPr/>
      </dsp:nvSpPr>
      <dsp:spPr>
        <a:xfrm>
          <a:off x="2148304" y="2527351"/>
          <a:ext cx="1913916" cy="191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4"/>
              </a:solidFill>
            </a:rPr>
            <a:t>Stakeholder engagement </a:t>
          </a:r>
          <a:r>
            <a:rPr lang="en-US" sz="1600" b="0" kern="1200" dirty="0">
              <a:solidFill>
                <a:schemeClr val="accent4"/>
              </a:solidFill>
            </a:rPr>
            <a:t>methods</a:t>
          </a:r>
        </a:p>
      </dsp:txBody>
      <dsp:txXfrm>
        <a:off x="2241734" y="2620781"/>
        <a:ext cx="1727056" cy="1727056"/>
      </dsp:txXfrm>
    </dsp:sp>
    <dsp:sp modelId="{ED5578B3-AF44-4952-8952-BAABC3F647EA}">
      <dsp:nvSpPr>
        <dsp:cNvPr id="0" name=""/>
        <dsp:cNvSpPr/>
      </dsp:nvSpPr>
      <dsp:spPr>
        <a:xfrm>
          <a:off x="4209445" y="2527351"/>
          <a:ext cx="1913916" cy="191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4"/>
              </a:solidFill>
            </a:rPr>
            <a:t>Dissemination and implementation </a:t>
          </a:r>
          <a:r>
            <a:rPr lang="en-US" sz="1600" kern="1200" dirty="0">
              <a:solidFill>
                <a:schemeClr val="accent4"/>
              </a:solidFill>
            </a:rPr>
            <a:t>methods</a:t>
          </a:r>
        </a:p>
      </dsp:txBody>
      <dsp:txXfrm>
        <a:off x="4302875" y="2620781"/>
        <a:ext cx="1727056" cy="172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E5A21-E9BD-414C-A431-2BD2F7A71EE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36FC-A007-4FB9-81F1-0F948957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8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Surgical patients lower all-cause mortality starting at 5 years and up to 14 years following the procedure than matched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aren’t the only one:  the NIH </a:t>
            </a:r>
            <a:r>
              <a:rPr lang="en-US" dirty="0" err="1"/>
              <a:t>Collaboratory</a:t>
            </a:r>
            <a:r>
              <a:rPr lang="en-US" dirty="0"/>
              <a:t> funded by NIH’s common fund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2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. Even when presented with the same information, patients may view treatment options differently and make valid, different choices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7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Diagnosis questions, screening questions, treatment</a:t>
            </a:r>
            <a:r>
              <a:rPr lang="en-US" baseline="0" dirty="0"/>
              <a:t> questions, coverage questions – CER addresses all of them</a:t>
            </a:r>
          </a:p>
          <a:p>
            <a:r>
              <a:rPr lang="en-US" baseline="0" dirty="0"/>
              <a:t>I wish that every decision I make regarding the care of my patient is informed by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Diagnosis questions, screening questions, treatment</a:t>
            </a:r>
            <a:r>
              <a:rPr lang="en-US" baseline="0" dirty="0"/>
              <a:t> questions, coverage questions – CER addresses all of them</a:t>
            </a:r>
          </a:p>
          <a:p>
            <a:r>
              <a:rPr lang="en-US" baseline="0" dirty="0"/>
              <a:t>I wish that every decision I make regarding the care of my patient is informed by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Many important health care decisions have little scientific evidence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Efficacy versus effectiveness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Limited data on long-term health outcomes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Quality/value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Substantial variations in treatment practices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Need for identification of health technologies that work best so as to increase benefits of health care and its value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Economic implications of increasing health care spending 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Rising costs of new technology and diagnostic tools</a:t>
            </a:r>
          </a:p>
          <a:p>
            <a:pPr marL="720090" lvl="1" indent="-457200" fontAlgn="auto">
              <a:spcBef>
                <a:spcPts val="37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Rapid diffusion of new technology including off-label use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b="1" dirty="0">
                <a:solidFill>
                  <a:srgbClr val="264D92"/>
                </a:solidFill>
                <a:ea typeface="ＭＳ Ｐゴシック" pitchFamily="34" charset="-128"/>
              </a:rPr>
              <a:t>Slow translation into practice of evidence-based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needs are great.</a:t>
            </a:r>
            <a:r>
              <a:rPr lang="en-US" baseline="0" dirty="0"/>
              <a:t>  How do you even begin to establish a research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2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Center for Health Services Research started when Medicare was initiated – eventually became AHRQ</a:t>
            </a:r>
          </a:p>
          <a:p>
            <a:endParaRPr lang="en-US" dirty="0"/>
          </a:p>
          <a:p>
            <a:r>
              <a:rPr lang="en-US" dirty="0"/>
              <a:t>Notable health systems</a:t>
            </a:r>
            <a:r>
              <a:rPr lang="en-US" baseline="0" dirty="0"/>
              <a:t> conducting research:  Kaiser Permanente, Intermountain Healthcare, </a:t>
            </a:r>
            <a:r>
              <a:rPr lang="en-US" baseline="0" dirty="0" err="1"/>
              <a:t>Geisinger</a:t>
            </a:r>
            <a:r>
              <a:rPr lang="en-US" baseline="0" dirty="0"/>
              <a:t> Health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convey a sense of the type of research that would be considered 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36FC-A007-4FB9-81F1-0F948957FF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B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34290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46101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819150" y="6477000"/>
            <a:ext cx="19050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6477000"/>
            <a:ext cx="19050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1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2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9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1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B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Arial" charset="0"/>
              </a:defRPr>
            </a:lvl1pPr>
          </a:lstStyle>
          <a:p>
            <a:fld id="{1FD1D361-1E91-43BA-9A0E-C1527299614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6675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Arial" charset="0"/>
              </a:defRPr>
            </a:lvl1pPr>
          </a:lstStyle>
          <a:p>
            <a:fld id="{514A27A9-86C0-4089-9696-AD833BE4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nnualreviews.org/journal/publhealth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annualreviews.org/toc/publhealth/33/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data.gov/dataset/veterans-affairs-surgical-quality-improvement-program-vasqi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(Patient-Centered )</a:t>
            </a:r>
            <a:br>
              <a:rPr lang="en-US" sz="2800" dirty="0"/>
            </a:br>
            <a:r>
              <a:rPr lang="en-US" sz="2800" dirty="0"/>
              <a:t>Comparative Effectiveness Research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8379" y="4835731"/>
            <a:ext cx="7800975" cy="914400"/>
          </a:xfrm>
        </p:spPr>
        <p:txBody>
          <a:bodyPr>
            <a:noAutofit/>
          </a:bodyPr>
          <a:lstStyle/>
          <a:p>
            <a:r>
              <a:rPr lang="en-US" sz="1600" dirty="0"/>
              <a:t>Jodi B Segal, MD, MPH</a:t>
            </a:r>
          </a:p>
          <a:p>
            <a:r>
              <a:rPr lang="en-US" sz="1600" dirty="0"/>
              <a:t>Professor of Medicine, Epidemiology, Health Policy and Management</a:t>
            </a:r>
          </a:p>
          <a:p>
            <a:r>
              <a:rPr lang="en-US" sz="1600" dirty="0"/>
              <a:t>Johns Hopkins University School of Medicine and</a:t>
            </a:r>
          </a:p>
          <a:p>
            <a:r>
              <a:rPr lang="en-US" sz="1600" dirty="0"/>
              <a:t>Bloomberg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08557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2" y="1660847"/>
            <a:ext cx="877421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does Medicare want to know…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292" y="517847"/>
            <a:ext cx="7772400" cy="1143000"/>
          </a:xfrm>
        </p:spPr>
        <p:txBody>
          <a:bodyPr/>
          <a:lstStyle/>
          <a:p>
            <a:r>
              <a:rPr lang="en-US" dirty="0"/>
              <a:t>Questions, questions, questions</a:t>
            </a:r>
          </a:p>
        </p:txBody>
      </p:sp>
    </p:spTree>
    <p:extLst>
      <p:ext uri="{BB962C8B-B14F-4D97-AF65-F5344CB8AC3E}">
        <p14:creationId xmlns:p14="http://schemas.microsoft.com/office/powerpoint/2010/main" val="410016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0" y="1660847"/>
            <a:ext cx="877421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does Medicare want to know…</a:t>
            </a:r>
          </a:p>
          <a:p>
            <a:r>
              <a:rPr lang="en-US" sz="2800" dirty="0"/>
              <a:t>Should we cover implantable defibrillators?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292" y="517847"/>
            <a:ext cx="7772400" cy="1143000"/>
          </a:xfrm>
        </p:spPr>
        <p:txBody>
          <a:bodyPr/>
          <a:lstStyle/>
          <a:p>
            <a:r>
              <a:rPr lang="en-US" dirty="0"/>
              <a:t>Questions, questions, questions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black">
          <a:xfrm>
            <a:off x="138289" y="1660847"/>
            <a:ext cx="8774215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does Medicare want to know…</a:t>
            </a:r>
          </a:p>
          <a:p>
            <a:r>
              <a:rPr lang="en-US" sz="2800" kern="0" dirty="0"/>
              <a:t>Should we cover implantable defibrillators?</a:t>
            </a:r>
          </a:p>
          <a:p>
            <a:r>
              <a:rPr lang="en-US" sz="2800" kern="0" dirty="0"/>
              <a:t>Should we cover home care services after hip replacements?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138289" y="1660847"/>
            <a:ext cx="8774215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does Medicare want to know…</a:t>
            </a:r>
          </a:p>
          <a:p>
            <a:r>
              <a:rPr lang="en-US" sz="2800" kern="0" dirty="0"/>
              <a:t>Should we cover implantable defibrillators?</a:t>
            </a:r>
          </a:p>
          <a:p>
            <a:r>
              <a:rPr lang="en-US" sz="2800" kern="0" dirty="0"/>
              <a:t>Should we cover home care services after hip replacements?</a:t>
            </a:r>
          </a:p>
          <a:p>
            <a:r>
              <a:rPr lang="en-US" sz="2800" kern="0" dirty="0"/>
              <a:t>How often should we cover geriatrician visits for residents in nursing homes?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351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50" t="17158" r="28749" b="7127"/>
          <a:stretch/>
        </p:blipFill>
        <p:spPr>
          <a:xfrm>
            <a:off x="0" y="179351"/>
            <a:ext cx="9143999" cy="6678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9029" y="4898571"/>
            <a:ext cx="63899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Comparative effectiveness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82" y="2497824"/>
            <a:ext cx="167352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BASIC RESEARCH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71982" y="1585731"/>
            <a:ext cx="1778133" cy="960699"/>
          </a:xfrm>
          <a:prstGeom prst="rect">
            <a:avLst/>
          </a:prstGeom>
          <a:solidFill>
            <a:srgbClr val="184A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5384" y="1484315"/>
            <a:ext cx="2036722" cy="1647655"/>
          </a:xfrm>
          <a:prstGeom prst="rect">
            <a:avLst/>
          </a:prstGeom>
          <a:solidFill>
            <a:srgbClr val="184A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96394" y="1461165"/>
            <a:ext cx="2024734" cy="1670805"/>
          </a:xfrm>
          <a:prstGeom prst="rect">
            <a:avLst/>
          </a:prstGeom>
          <a:solidFill>
            <a:srgbClr val="184A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85939" y="1595235"/>
            <a:ext cx="2333772" cy="3097840"/>
          </a:xfrm>
          <a:prstGeom prst="rect">
            <a:avLst/>
          </a:prstGeom>
          <a:solidFill>
            <a:srgbClr val="184A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4685" y="2523459"/>
            <a:ext cx="167352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HEALTH SERVICES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261" y="2497824"/>
            <a:ext cx="167352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POPULATION-BASED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975" y="2525100"/>
            <a:ext cx="167352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CLINICAL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35" y="703014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 txBox="1">
            <a:spLocks/>
          </p:cNvSpPr>
          <p:nvPr/>
        </p:nvSpPr>
        <p:spPr>
          <a:xfrm>
            <a:off x="224135" y="1846014"/>
            <a:ext cx="8539856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kern="0" dirty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135" y="90421"/>
            <a:ext cx="7772400" cy="1143000"/>
          </a:xfrm>
        </p:spPr>
        <p:txBody>
          <a:bodyPr/>
          <a:lstStyle/>
          <a:p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/>
              <a:t>Why is this Research Important?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6500" y="1951282"/>
            <a:ext cx="8355126" cy="4361463"/>
          </a:xfrm>
        </p:spPr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264D92"/>
                </a:solidFill>
                <a:ea typeface="ＭＳ Ｐゴシック" pitchFamily="34" charset="-128"/>
              </a:rPr>
              <a:t>Many important health care decisions have little scientific evidence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264D92"/>
                </a:solidFill>
                <a:ea typeface="ＭＳ Ｐゴシック" pitchFamily="34" charset="-128"/>
              </a:rPr>
              <a:t>Quality and value is uncertain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264D92"/>
                </a:solidFill>
                <a:ea typeface="ＭＳ Ｐゴシック" pitchFamily="34" charset="-128"/>
              </a:rPr>
              <a:t>Economic implications of increasing health care spending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264D92"/>
                </a:solidFill>
                <a:ea typeface="ＭＳ Ｐゴシック" pitchFamily="34" charset="-128"/>
              </a:rPr>
              <a:t>Slow translation into practice of evidence-based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0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47073"/>
            <a:ext cx="540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64D9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4D92"/>
                </a:solidFill>
                <a:latin typeface="Arial" panose="020B0604020202020204" pitchFamily="34" charset="0"/>
              </a:rPr>
              <a:t>The Institute of Medicine (IOM) was tasked with considering priorities for CER research funding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64D9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4D92"/>
                </a:solidFill>
                <a:latin typeface="Arial" panose="020B0604020202020204" pitchFamily="34" charset="0"/>
              </a:rPr>
              <a:t>IOM panel prioritized 100 research questions into 4 quartiles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1610" y="1918083"/>
            <a:ext cx="2691741" cy="413398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338" y="514597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64D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be studied?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4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0" y="116244"/>
            <a:ext cx="9143240" cy="6749600"/>
            <a:chOff x="144" y="23"/>
            <a:chExt cx="5342" cy="4302"/>
          </a:xfrm>
        </p:grpSpPr>
        <p:sp>
          <p:nvSpPr>
            <p:cNvPr id="3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" y="68"/>
              <a:ext cx="5280" cy="4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>
              <a:lum bright="-54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"/>
              <a:ext cx="5342" cy="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75014" y="1092529"/>
            <a:ext cx="5248892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Compare the effectiveness of management strategies for ductal carcinoma in situ (DCIS)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4574" y="3610582"/>
            <a:ext cx="5248892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Establish a registry to compare the effectiveness of treatment strategies for low back pain</a:t>
            </a:r>
          </a:p>
        </p:txBody>
      </p:sp>
    </p:spTree>
    <p:extLst>
      <p:ext uri="{BB962C8B-B14F-4D97-AF65-F5344CB8AC3E}">
        <p14:creationId xmlns:p14="http://schemas.microsoft.com/office/powerpoint/2010/main" val="20604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r chart of IOM CER Priorities for 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3586" r="4178" b="5710"/>
          <a:stretch>
            <a:fillRect/>
          </a:stretch>
        </p:blipFill>
        <p:spPr bwMode="auto">
          <a:xfrm>
            <a:off x="0" y="332509"/>
            <a:ext cx="9144000" cy="62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41" y="1105374"/>
            <a:ext cx="4709786" cy="369332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Health care delivery systems</a:t>
            </a:r>
          </a:p>
        </p:txBody>
      </p:sp>
    </p:spTree>
    <p:extLst>
      <p:ext uri="{BB962C8B-B14F-4D97-AF65-F5344CB8AC3E}">
        <p14:creationId xmlns:p14="http://schemas.microsoft.com/office/powerpoint/2010/main" val="6029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70169"/>
              </p:ext>
            </p:extLst>
          </p:nvPr>
        </p:nvGraphicFramePr>
        <p:xfrm>
          <a:off x="605482" y="1668083"/>
          <a:ext cx="8031892" cy="49797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1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14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Agency</a:t>
                      </a:r>
                      <a:r>
                        <a:rPr lang="en-US" b="0" baseline="0" dirty="0"/>
                        <a:t> for Healthcare Research and Quality (AHRQ)</a:t>
                      </a:r>
                      <a:endParaRPr lang="en-US" b="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Health systems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Patient</a:t>
                      </a:r>
                      <a:r>
                        <a:rPr lang="en-US" baseline="0" dirty="0"/>
                        <a:t> Centered Outcomes Research Institute (PCORI)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Institutes of</a:t>
                      </a:r>
                      <a:r>
                        <a:rPr lang="en-US" baseline="0" dirty="0"/>
                        <a:t> Health (NIH)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Veterans</a:t>
                      </a:r>
                      <a:r>
                        <a:rPr lang="en-US" baseline="0" dirty="0"/>
                        <a:t> Affairs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Foundations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  <a:r>
                        <a:rPr lang="en-US" baseline="0" dirty="0"/>
                        <a:t> of Defense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Center for Medicare and Medicaid Innovations (CMMI)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4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Center for Disease Control and Prevention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</a:t>
                      </a:r>
                      <a:r>
                        <a:rPr lang="en-US" baseline="0" dirty="0"/>
                        <a:t> Sciences </a:t>
                      </a:r>
                      <a:r>
                        <a:rPr lang="en-US" dirty="0"/>
                        <a:t>Industry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8917" y="386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264D9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funds this research?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41" y="1788090"/>
            <a:ext cx="3991235" cy="4616648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Agency for Healthcare Research and Quality - AHRQ </a:t>
            </a:r>
            <a:r>
              <a:rPr lang="en-US" dirty="0"/>
              <a:t>(1999) </a:t>
            </a:r>
          </a:p>
          <a:p>
            <a:endParaRPr lang="en-US" dirty="0"/>
          </a:p>
          <a:p>
            <a:r>
              <a:rPr lang="en-US" dirty="0"/>
              <a:t>AHRQ (in HHS) is the only federal research agency with the sole purpose of producing evidence to make health care safer; higher quality; more accessible, equitable, and affordable; and to ensure that the evidence is understood and used. </a:t>
            </a:r>
          </a:p>
          <a:p>
            <a:endParaRPr lang="en-US" dirty="0"/>
          </a:p>
          <a:p>
            <a:r>
              <a:rPr lang="en-US" dirty="0"/>
              <a:t>Committed to training the next generation of comparative effectiveness researchers.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45171" y="1849645"/>
            <a:ext cx="3672527" cy="4555093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Patient Centered Outcomes Research Institute </a:t>
            </a:r>
            <a:r>
              <a:rPr lang="en-US" dirty="0"/>
              <a:t>(2010)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/>
              <a:t>PCORI funds research that will help patients choose healthcare options that best meet their needs.  </a:t>
            </a:r>
          </a:p>
          <a:p>
            <a:endParaRPr lang="en-US" dirty="0"/>
          </a:p>
          <a:p>
            <a:r>
              <a:rPr lang="en-US" dirty="0"/>
              <a:t>Funds research that </a:t>
            </a:r>
            <a:r>
              <a:rPr lang="en-US" altLang="en-US" dirty="0">
                <a:ea typeface="ＭＳ Ｐゴシック" panose="020B0600070205080204" pitchFamily="34" charset="-128"/>
              </a:rPr>
              <a:t>advances the quality and relevance of the evidence concerning how disease can effectively be diagnosed, treated, monitored and managed.</a:t>
            </a:r>
          </a:p>
          <a:p>
            <a:endParaRPr lang="en-US" altLang="en-US" sz="1400" dirty="0">
              <a:ea typeface="ＭＳ Ｐゴシック" panose="020B0600070205080204" pitchFamily="34" charset="-128"/>
            </a:endParaRPr>
          </a:p>
          <a:p>
            <a:endParaRPr lang="en-US" altLang="en-US" sz="1400" dirty="0">
              <a:ea typeface="ＭＳ Ｐゴシック" panose="020B0600070205080204" pitchFamily="34" charset="-128"/>
            </a:endParaRPr>
          </a:p>
          <a:p>
            <a:endParaRPr lang="en-US" altLang="en-US" sz="1400" dirty="0">
              <a:ea typeface="ＭＳ Ｐゴシック" panose="020B0600070205080204" pitchFamily="34" charset="-128"/>
            </a:endParaRPr>
          </a:p>
          <a:p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5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26" y="2498458"/>
            <a:ext cx="83241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Highlighting some comparative effectiveness research and its impact</a:t>
            </a:r>
          </a:p>
        </p:txBody>
      </p:sp>
    </p:spTree>
    <p:extLst>
      <p:ext uri="{BB962C8B-B14F-4D97-AF65-F5344CB8AC3E}">
        <p14:creationId xmlns:p14="http://schemas.microsoft.com/office/powerpoint/2010/main" val="270431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8" y="339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Unit-based </a:t>
            </a:r>
            <a:br>
              <a:rPr lang="en-US" dirty="0"/>
            </a:br>
            <a:r>
              <a:rPr lang="en-US" dirty="0"/>
              <a:t>Safety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02" y="1674386"/>
            <a:ext cx="837458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AHRQ invested in Dr. Peter </a:t>
            </a:r>
            <a:r>
              <a:rPr lang="en-US" sz="2400" dirty="0" err="1"/>
              <a:t>Pronovost’s</a:t>
            </a:r>
            <a:r>
              <a:rPr lang="en-US" sz="2400" dirty="0"/>
              <a:t> Comprehensive Unit-based Safety Initiative (CUSP) in 2003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He asked … is there a better way to prevent central line infections than what we are doing?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/>
              <a:t>http://healthaffairs.org/blog/2013/09/23/a-national-initiative-to-reduce-central-line-associated-bloodstream-infections-a-model-for-reducing-preventable-harm/</a:t>
            </a:r>
          </a:p>
        </p:txBody>
      </p:sp>
    </p:spTree>
    <p:extLst>
      <p:ext uri="{BB962C8B-B14F-4D97-AF65-F5344CB8AC3E}">
        <p14:creationId xmlns:p14="http://schemas.microsoft.com/office/powerpoint/2010/main" val="291620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88" t="7488" r="1715"/>
          <a:stretch/>
        </p:blipFill>
        <p:spPr>
          <a:xfrm>
            <a:off x="4143737" y="2673752"/>
            <a:ext cx="3611302" cy="390301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 flipH="1">
            <a:off x="0" y="0"/>
            <a:ext cx="4375231" cy="3381432"/>
          </a:xfrm>
          <a:prstGeom prst="wedgeEllipseCallout">
            <a:avLst>
              <a:gd name="adj1" fmla="val -38822"/>
              <a:gd name="adj2" fmla="val 442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494" y="991154"/>
            <a:ext cx="4143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Doctor, should I be taking aspirin to prevent a heart attack?   I know that I have some worrisome risk factors…</a:t>
            </a:r>
          </a:p>
        </p:txBody>
      </p:sp>
    </p:spTree>
    <p:extLst>
      <p:ext uri="{BB962C8B-B14F-4D97-AF65-F5344CB8AC3E}">
        <p14:creationId xmlns:p14="http://schemas.microsoft.com/office/powerpoint/2010/main" val="200603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central line catheter neck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" y="99317"/>
            <a:ext cx="9013996" cy="72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8" y="30284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Unit-based </a:t>
            </a:r>
            <a:br>
              <a:rPr lang="en-US" dirty="0"/>
            </a:br>
            <a:r>
              <a:rPr lang="en-US" dirty="0"/>
              <a:t>Safety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97" y="5155760"/>
            <a:ext cx="870821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Collectively, more than 1,100 hospitals and 1,800 CUSP teams nationwide participated in a national initiative based on Dr. </a:t>
            </a:r>
            <a:r>
              <a:rPr lang="en-US" sz="2000" dirty="0" err="1">
                <a:solidFill>
                  <a:srgbClr val="002060"/>
                </a:solidFill>
              </a:rPr>
              <a:t>Pronovost’s</a:t>
            </a:r>
            <a:r>
              <a:rPr lang="en-US" sz="2000" dirty="0">
                <a:solidFill>
                  <a:srgbClr val="002060"/>
                </a:solidFill>
              </a:rPr>
              <a:t> research to eliminate catheter line infections.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30" t="33664" r="24543" b="24532"/>
          <a:stretch/>
        </p:blipFill>
        <p:spPr>
          <a:xfrm>
            <a:off x="3424931" y="1680576"/>
            <a:ext cx="5719069" cy="3630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442" y="2133738"/>
            <a:ext cx="3027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program saved more than 1,500 lives and nearly $200 million in its first 18 months just in Michigan. </a:t>
            </a:r>
          </a:p>
        </p:txBody>
      </p:sp>
    </p:spTree>
    <p:extLst>
      <p:ext uri="{BB962C8B-B14F-4D97-AF65-F5344CB8AC3E}">
        <p14:creationId xmlns:p14="http://schemas.microsoft.com/office/powerpoint/2010/main" val="326855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2" y="600632"/>
            <a:ext cx="7772400" cy="1143000"/>
          </a:xfrm>
        </p:spPr>
        <p:txBody>
          <a:bodyPr/>
          <a:lstStyle/>
          <a:p>
            <a:r>
              <a:rPr lang="en-US" sz="3400" dirty="0"/>
              <a:t>Evidence-based Practice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0888"/>
            <a:ext cx="8359427" cy="4114800"/>
          </a:xfrm>
        </p:spPr>
        <p:txBody>
          <a:bodyPr/>
          <a:lstStyle/>
          <a:p>
            <a:r>
              <a:rPr lang="en-US" sz="2400" dirty="0"/>
              <a:t>Since 1998, EPCs have produced &gt;500 comprehensive systematic literature reviews </a:t>
            </a:r>
          </a:p>
          <a:p>
            <a:r>
              <a:rPr lang="en-US" sz="2400" dirty="0"/>
              <a:t>Used as the evidence</a:t>
            </a:r>
          </a:p>
          <a:p>
            <a:pPr lvl="1"/>
            <a:r>
              <a:rPr lang="en-US" sz="2400" dirty="0"/>
              <a:t>To support the U.S. Preventative Services Task Force recommendations</a:t>
            </a:r>
          </a:p>
          <a:p>
            <a:pPr lvl="1"/>
            <a:r>
              <a:rPr lang="en-US" sz="2400" dirty="0"/>
              <a:t>To support professional society guidelines</a:t>
            </a:r>
          </a:p>
          <a:p>
            <a:pPr lvl="1"/>
            <a:r>
              <a:rPr lang="en-US" sz="2400" dirty="0"/>
              <a:t>To inform NIH consensus conferences</a:t>
            </a:r>
          </a:p>
          <a:p>
            <a:pPr lvl="1"/>
            <a:r>
              <a:rPr lang="en-US" sz="2400" dirty="0"/>
              <a:t>To inform CMS coverage decisions</a:t>
            </a:r>
          </a:p>
        </p:txBody>
      </p:sp>
    </p:spTree>
    <p:extLst>
      <p:ext uri="{BB962C8B-B14F-4D97-AF65-F5344CB8AC3E}">
        <p14:creationId xmlns:p14="http://schemas.microsoft.com/office/powerpoint/2010/main" val="132665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62" t="10491" r="23916" b="4943"/>
          <a:stretch/>
        </p:blipFill>
        <p:spPr>
          <a:xfrm>
            <a:off x="0" y="342518"/>
            <a:ext cx="6037545" cy="579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140" t="15737" r="28168" b="5360"/>
          <a:stretch/>
        </p:blipFill>
        <p:spPr>
          <a:xfrm>
            <a:off x="375779" y="470658"/>
            <a:ext cx="5285985" cy="5832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643" t="16788" r="28990" b="5516"/>
          <a:stretch/>
        </p:blipFill>
        <p:spPr>
          <a:xfrm>
            <a:off x="991318" y="615755"/>
            <a:ext cx="5422006" cy="59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45" t="17329" r="23401" b="12899"/>
          <a:stretch/>
        </p:blipFill>
        <p:spPr>
          <a:xfrm>
            <a:off x="0" y="250519"/>
            <a:ext cx="6087580" cy="494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17" t="10388" r="25912" b="4498"/>
          <a:stretch/>
        </p:blipFill>
        <p:spPr>
          <a:xfrm>
            <a:off x="1802044" y="250519"/>
            <a:ext cx="7589606" cy="785946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135" t="15928" r="23402" b="6447"/>
          <a:stretch/>
        </p:blipFill>
        <p:spPr>
          <a:xfrm>
            <a:off x="1048689" y="390525"/>
            <a:ext cx="6414763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48041"/>
              </p:ext>
            </p:extLst>
          </p:nvPr>
        </p:nvGraphicFramePr>
        <p:xfrm>
          <a:off x="-30192" y="1721922"/>
          <a:ext cx="8271667" cy="490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441" y="42853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Key Research Methodologies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4514" y="6260068"/>
            <a:ext cx="4227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 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Annual Review of Public Health 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Volume 33, 2012 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 Sox and Goodman pp 425-445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70" y="356019"/>
            <a:ext cx="7772400" cy="1143000"/>
          </a:xfrm>
        </p:spPr>
        <p:txBody>
          <a:bodyPr/>
          <a:lstStyle/>
          <a:p>
            <a:r>
              <a:rPr lang="en-US" sz="3400" dirty="0"/>
              <a:t>Generates Important Results for Medical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270" y="2154194"/>
            <a:ext cx="8281358" cy="4114800"/>
          </a:xfrm>
        </p:spPr>
        <p:txBody>
          <a:bodyPr/>
          <a:lstStyle/>
          <a:p>
            <a:r>
              <a:rPr lang="en-US" sz="2400" dirty="0"/>
              <a:t>From VA's Surgical Quality Improvement Program (</a:t>
            </a:r>
            <a:r>
              <a:rPr lang="en-US" sz="2400" dirty="0">
                <a:hlinkClick r:id="rId2"/>
              </a:rPr>
              <a:t>VASQIP</a:t>
            </a:r>
            <a:r>
              <a:rPr lang="en-US" sz="2400" dirty="0"/>
              <a:t>)</a:t>
            </a:r>
          </a:p>
          <a:p>
            <a:r>
              <a:rPr lang="en-US" sz="2400" dirty="0"/>
              <a:t>Is bariatric surgery more effective at preventing deaths than usual care (no surgery) in morbidly obese veterans?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33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7" y="35602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58729" r="39387" b="4932"/>
          <a:stretch/>
        </p:blipFill>
        <p:spPr bwMode="auto">
          <a:xfrm>
            <a:off x="-138023" y="217666"/>
            <a:ext cx="9282023" cy="55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5207" y="598753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JAMA. 2015;313(1):62-70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717" y="1499020"/>
            <a:ext cx="1836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Investigators identified 2,500 Veterans (74% male) who underwent bariatric surgery in VA bariatric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7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42" y="316385"/>
            <a:ext cx="7772400" cy="1143000"/>
          </a:xfrm>
        </p:spPr>
        <p:txBody>
          <a:bodyPr/>
          <a:lstStyle/>
          <a:p>
            <a:r>
              <a:rPr lang="en-US" dirty="0"/>
              <a:t>Generates Important Results for Medical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17" t="32951" r="23209" b="54437"/>
          <a:stretch/>
        </p:blipFill>
        <p:spPr>
          <a:xfrm>
            <a:off x="-3035" y="1570596"/>
            <a:ext cx="8779364" cy="140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210" t="72264" r="44425" b="20169"/>
          <a:stretch/>
        </p:blipFill>
        <p:spPr>
          <a:xfrm>
            <a:off x="1186248" y="5177481"/>
            <a:ext cx="8865094" cy="1532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2525"/>
          <a:stretch/>
        </p:blipFill>
        <p:spPr>
          <a:xfrm>
            <a:off x="2150074" y="3263472"/>
            <a:ext cx="4473147" cy="23776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995652" y="4510216"/>
            <a:ext cx="3468711" cy="6672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32" y="1820561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oral antibiotics as good as intravenous antibiotics after hospital discharge?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392" t="62533" r="24831" b="18007"/>
          <a:stretch/>
        </p:blipFill>
        <p:spPr>
          <a:xfrm>
            <a:off x="0" y="3842951"/>
            <a:ext cx="9069351" cy="240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44" y="3683996"/>
            <a:ext cx="8732061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200" dirty="0"/>
          </a:p>
          <a:p>
            <a:r>
              <a:rPr lang="en-US" sz="2200" dirty="0"/>
              <a:t>Children treated with antibiotics by mouth did NOT have more treatment failures than those treated with antibiotics intravenously.</a:t>
            </a:r>
          </a:p>
          <a:p>
            <a:endParaRPr lang="en-US" sz="2200" dirty="0"/>
          </a:p>
          <a:p>
            <a:r>
              <a:rPr lang="en-US" sz="2200" dirty="0"/>
              <a:t>Far fewer adverse events requiring trips to the emergency room.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 bwMode="auto">
          <a:xfrm flipH="1">
            <a:off x="0" y="0"/>
            <a:ext cx="4375231" cy="3381432"/>
          </a:xfrm>
          <a:prstGeom prst="wedgeEllipseCallout">
            <a:avLst>
              <a:gd name="adj1" fmla="val -38822"/>
              <a:gd name="adj2" fmla="val 442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46" y="1490661"/>
            <a:ext cx="414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Should I?</a:t>
            </a:r>
          </a:p>
        </p:txBody>
      </p:sp>
      <p:pic>
        <p:nvPicPr>
          <p:cNvPr id="1032" name="Picture 8" descr="Image result for older 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25" y="2611265"/>
            <a:ext cx="4375231" cy="40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14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" y="507407"/>
            <a:ext cx="7772400" cy="1143000"/>
          </a:xfrm>
        </p:spPr>
        <p:txBody>
          <a:bodyPr/>
          <a:lstStyle/>
          <a:p>
            <a:r>
              <a:rPr lang="en-US" sz="3200" dirty="0"/>
              <a:t>Pragmatic Trial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1897543"/>
            <a:ext cx="856891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PCORNet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1800" dirty="0">
              <a:solidFill>
                <a:srgbClr val="264D92"/>
              </a:solidFill>
              <a:latin typeface="Source Sans Pro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en-US" sz="1800" b="1" dirty="0">
                <a:solidFill>
                  <a:srgbClr val="264D92"/>
                </a:solidFill>
                <a:latin typeface="Source Sans Pro"/>
              </a:rPr>
              <a:t>Clinical Data Research Networks (CDRNs)</a:t>
            </a:r>
            <a:r>
              <a:rPr lang="en-US" altLang="en-US" sz="1800" dirty="0">
                <a:solidFill>
                  <a:srgbClr val="264D92"/>
                </a:solidFill>
                <a:latin typeface="Source Sans Pro"/>
              </a:rPr>
              <a:t> are system-based networks that originate in healthcare systems</a:t>
            </a:r>
          </a:p>
          <a:p>
            <a:pPr eaLnBrk="0" hangingPunct="0">
              <a:spcBef>
                <a:spcPct val="0"/>
              </a:spcBef>
            </a:pPr>
            <a:endParaRPr lang="en-US" altLang="en-US" sz="1800" dirty="0">
              <a:solidFill>
                <a:srgbClr val="264D92"/>
              </a:solidFill>
              <a:latin typeface="Source Sans Pro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en-US" sz="1800" b="1" dirty="0">
                <a:solidFill>
                  <a:srgbClr val="264D92"/>
                </a:solidFill>
                <a:latin typeface="Source Sans Pro"/>
              </a:rPr>
              <a:t>Patient-Powered Research Networks (PPRNs)</a:t>
            </a:r>
            <a:r>
              <a:rPr lang="en-US" altLang="en-US" sz="1800" dirty="0">
                <a:solidFill>
                  <a:srgbClr val="264D92"/>
                </a:solidFill>
                <a:latin typeface="Source Sans Pro"/>
              </a:rPr>
              <a:t> are networks operated and governed by groups of patients and their partners.</a:t>
            </a:r>
            <a:endParaRPr lang="en-US" altLang="en-US" sz="2200" dirty="0">
              <a:solidFill>
                <a:srgbClr val="264D92"/>
              </a:solidFill>
              <a:latin typeface="Source Sans Pro"/>
            </a:endParaRPr>
          </a:p>
          <a:p>
            <a:pPr lvl="1" eaLnBrk="0" hangingPunct="0">
              <a:spcBef>
                <a:spcPct val="0"/>
              </a:spcBef>
            </a:pPr>
            <a:endParaRPr lang="en-US" altLang="en-US" sz="1600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0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87" y="390525"/>
            <a:ext cx="7772400" cy="1143000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87" y="1988571"/>
            <a:ext cx="858375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PaTH</a:t>
            </a:r>
            <a:r>
              <a:rPr lang="en-US" sz="2400" dirty="0"/>
              <a:t> is a </a:t>
            </a:r>
            <a:r>
              <a:rPr lang="en-US" sz="2400" u="sng" dirty="0"/>
              <a:t>Clinical Data Research Networ</a:t>
            </a:r>
            <a:r>
              <a:rPr lang="en-US" sz="2400" dirty="0"/>
              <a:t>k comprised of:</a:t>
            </a:r>
          </a:p>
          <a:p>
            <a:pPr lvl="1"/>
            <a:r>
              <a:rPr lang="en-US" sz="2400" dirty="0" err="1"/>
              <a:t>Geisinger</a:t>
            </a:r>
            <a:r>
              <a:rPr lang="en-US" sz="2400" dirty="0"/>
              <a:t> Health System</a:t>
            </a:r>
          </a:p>
          <a:p>
            <a:pPr lvl="1"/>
            <a:r>
              <a:rPr lang="en-US" sz="2400" dirty="0"/>
              <a:t>Johns Hopkins</a:t>
            </a:r>
          </a:p>
          <a:p>
            <a:pPr lvl="1"/>
            <a:r>
              <a:rPr lang="en-US" sz="2400" dirty="0"/>
              <a:t>Penn State College of Medicine </a:t>
            </a:r>
          </a:p>
          <a:p>
            <a:pPr lvl="1"/>
            <a:r>
              <a:rPr lang="en-US" sz="2400" dirty="0"/>
              <a:t>Temple University’s Lewis Katz School of Medicine </a:t>
            </a:r>
          </a:p>
          <a:p>
            <a:pPr lvl="1"/>
            <a:r>
              <a:rPr lang="en-US" sz="2400" dirty="0"/>
              <a:t>University of Pittsburgh</a:t>
            </a:r>
          </a:p>
          <a:p>
            <a:pPr lvl="1"/>
            <a:r>
              <a:rPr lang="en-US" sz="2400" dirty="0"/>
              <a:t>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250415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86" y="547771"/>
            <a:ext cx="7772400" cy="1143000"/>
          </a:xfrm>
        </p:spPr>
        <p:txBody>
          <a:bodyPr/>
          <a:lstStyle/>
          <a:p>
            <a:r>
              <a:rPr lang="en-US" sz="3200" dirty="0"/>
              <a:t>ADAPTABLE, the Aspirin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85" y="2076201"/>
            <a:ext cx="8545469" cy="4114800"/>
          </a:xfrm>
        </p:spPr>
        <p:txBody>
          <a:bodyPr/>
          <a:lstStyle/>
          <a:p>
            <a:r>
              <a:rPr lang="en-US" sz="2200" dirty="0"/>
              <a:t>ADAPTABLE (Aspirin Dosing: A Patient-centric Trial Assessing Benefits and Long-Term Effectiveness):   3 year pragmatic trial to compare the effectiveness of different doses of aspirin to prevent heart attacks and strokes in individuals living with heart disease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Embeds the trial into the usual healthcare setting, and leverages data from health systems to produce results that can be readily used to improve patient care.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592317" y="3878317"/>
            <a:ext cx="930166" cy="867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99208" y="3894083"/>
            <a:ext cx="914682" cy="85133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3035" y="4122356"/>
            <a:ext cx="115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0634" y="4122356"/>
            <a:ext cx="115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325</a:t>
            </a:r>
          </a:p>
        </p:txBody>
      </p:sp>
    </p:spTree>
    <p:extLst>
      <p:ext uri="{BB962C8B-B14F-4D97-AF65-F5344CB8AC3E}">
        <p14:creationId xmlns:p14="http://schemas.microsoft.com/office/powerpoint/2010/main" val="379284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1" y="637660"/>
            <a:ext cx="7772400" cy="1143000"/>
          </a:xfrm>
        </p:spPr>
        <p:txBody>
          <a:bodyPr/>
          <a:lstStyle/>
          <a:p>
            <a:r>
              <a:rPr lang="en-US" dirty="0"/>
              <a:t>What Outcomes are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71" y="1890472"/>
            <a:ext cx="8497213" cy="4114800"/>
          </a:xfrm>
        </p:spPr>
        <p:txBody>
          <a:bodyPr/>
          <a:lstStyle/>
          <a:p>
            <a:r>
              <a:rPr lang="en-US" sz="2400" dirty="0"/>
              <a:t>Clinical trials do not always measure outcomes that patients consider important or relevant.</a:t>
            </a:r>
          </a:p>
          <a:p>
            <a:r>
              <a:rPr lang="en-US" sz="2400" dirty="0"/>
              <a:t>Makes it hard to know the value of an intervention to patients</a:t>
            </a:r>
          </a:p>
          <a:p>
            <a:r>
              <a:rPr lang="en-US" sz="2400" dirty="0"/>
              <a:t>Patient-Centered Outcome Measures (PCOM) are measures that assess the impact of the disease and treatment on patients</a:t>
            </a:r>
          </a:p>
        </p:txBody>
      </p:sp>
    </p:spTree>
    <p:extLst>
      <p:ext uri="{BB962C8B-B14F-4D97-AF65-F5344CB8AC3E}">
        <p14:creationId xmlns:p14="http://schemas.microsoft.com/office/powerpoint/2010/main" val="3373740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62" y="390525"/>
            <a:ext cx="77724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102" name="Picture 6" descr="Image result for pain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1" y="3229533"/>
            <a:ext cx="8383415" cy="33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062" y="2119919"/>
            <a:ext cx="253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85814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66" t="19831" r="21453" b="15304"/>
          <a:stretch/>
        </p:blipFill>
        <p:spPr>
          <a:xfrm>
            <a:off x="-1" y="84360"/>
            <a:ext cx="9255211" cy="65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7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  <a:p>
            <a:r>
              <a:rPr lang="en-US" dirty="0"/>
              <a:t>Out of pocket costs</a:t>
            </a:r>
          </a:p>
          <a:p>
            <a:r>
              <a:rPr lang="en-US" dirty="0"/>
              <a:t>Time to return to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83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22" t="16251" r="12106" b="22796"/>
          <a:stretch/>
        </p:blipFill>
        <p:spPr>
          <a:xfrm>
            <a:off x="0" y="0"/>
            <a:ext cx="9144000" cy="63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3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88" t="7488" r="1715"/>
          <a:stretch/>
        </p:blipFill>
        <p:spPr>
          <a:xfrm>
            <a:off x="646774" y="2662176"/>
            <a:ext cx="3611302" cy="3903017"/>
          </a:xfrm>
          <a:prstGeom prst="rect">
            <a:avLst/>
          </a:prstGeom>
        </p:spPr>
      </p:pic>
      <p:pic>
        <p:nvPicPr>
          <p:cNvPr id="5" name="Picture 8" descr="Image result for older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25" y="2611265"/>
            <a:ext cx="4375231" cy="40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4" y="501736"/>
            <a:ext cx="7772400" cy="1143000"/>
          </a:xfrm>
        </p:spPr>
        <p:txBody>
          <a:bodyPr/>
          <a:lstStyle/>
          <a:p>
            <a:r>
              <a:rPr lang="en-US" dirty="0"/>
              <a:t>Aspirin?</a:t>
            </a:r>
          </a:p>
        </p:txBody>
      </p:sp>
    </p:spTree>
    <p:extLst>
      <p:ext uri="{BB962C8B-B14F-4D97-AF65-F5344CB8AC3E}">
        <p14:creationId xmlns:p14="http://schemas.microsoft.com/office/powerpoint/2010/main" val="3888604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me find the evidence…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05" t="14155" r="5237" b="11520"/>
          <a:stretch/>
        </p:blipFill>
        <p:spPr>
          <a:xfrm>
            <a:off x="-27206" y="1675627"/>
            <a:ext cx="9331844" cy="49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5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02" y="2386314"/>
            <a:ext cx="7772400" cy="11208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all want to get the right treatment to the right patient at the right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396" y="4153747"/>
            <a:ext cx="794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Comparative effectiveness research  generates the </a:t>
            </a:r>
            <a:r>
              <a:rPr lang="en-US" u="sng" dirty="0"/>
              <a:t>evidence</a:t>
            </a:r>
            <a:r>
              <a:rPr lang="en-US" dirty="0"/>
              <a:t> to inform the decisions that we make as clinicians, and as payers, and as patients.</a:t>
            </a:r>
          </a:p>
        </p:txBody>
      </p:sp>
    </p:spTree>
    <p:extLst>
      <p:ext uri="{BB962C8B-B14F-4D97-AF65-F5344CB8AC3E}">
        <p14:creationId xmlns:p14="http://schemas.microsoft.com/office/powerpoint/2010/main" val="3735720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66" t="13784" r="22466" b="9730"/>
          <a:stretch/>
        </p:blipFill>
        <p:spPr>
          <a:xfrm>
            <a:off x="0" y="111212"/>
            <a:ext cx="9144000" cy="68581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31341" y="5968314"/>
            <a:ext cx="3929448" cy="10873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57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646" t="12785" r="15070" b="3974"/>
          <a:stretch/>
        </p:blipFill>
        <p:spPr>
          <a:xfrm>
            <a:off x="0" y="117388"/>
            <a:ext cx="9267568" cy="7203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625" t="12641" r="55709" b="75699"/>
          <a:stretch/>
        </p:blipFill>
        <p:spPr>
          <a:xfrm>
            <a:off x="1" y="117388"/>
            <a:ext cx="3805881" cy="9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9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27" y="1705628"/>
            <a:ext cx="8609100" cy="4114800"/>
          </a:xfrm>
        </p:spPr>
        <p:txBody>
          <a:bodyPr/>
          <a:lstStyle/>
          <a:p>
            <a:r>
              <a:rPr lang="en-US" sz="2600" dirty="0"/>
              <a:t>CER described in the literature since the 1950s</a:t>
            </a:r>
          </a:p>
          <a:p>
            <a:r>
              <a:rPr lang="en-US" sz="2600" dirty="0"/>
              <a:t>Pragmatic trials described in the late 1960s (in France)</a:t>
            </a:r>
          </a:p>
          <a:p>
            <a:r>
              <a:rPr lang="en-US" sz="2600" dirty="0"/>
              <a:t>Focus on health services research by the VA in the 1970s</a:t>
            </a:r>
          </a:p>
          <a:p>
            <a:r>
              <a:rPr lang="en-US" sz="2600" dirty="0"/>
              <a:t>Growing attention to CER in the 1980s with appreciation for “evidence” and rising healthcare costs</a:t>
            </a:r>
          </a:p>
          <a:p>
            <a:r>
              <a:rPr lang="en-US" sz="2600" dirty="0"/>
              <a:t>Establishment of AHRQ and later PCORI</a:t>
            </a:r>
          </a:p>
          <a:p>
            <a:r>
              <a:rPr lang="en-US" sz="2600" dirty="0"/>
              <a:t>CER recognized as the essential late part of the translational pathway to improved patient outcomes, in a sustainable healthcare system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08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9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PCORI Funding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707" y="1979022"/>
            <a:ext cx="66684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A1A1A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PCORI is funded through the PCOR Trust Fund, which was established by Congress. The PCOR Trust Fund receives income from three funding streams: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1A1A1A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appropriations from the general fund of the Treasury ($120M in FY15)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1A1A1A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transfers from the Centers for Medicare and Medicaid trust funds ($90M in FY15), and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1A1A1A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$2.26 per covered person per year fee assessed on private insurance and self-insured health plans ($210 M in FY15)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 bwMode="black">
          <a:xfrm>
            <a:off x="427511" y="2030681"/>
            <a:ext cx="7505206" cy="407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kern="0" dirty="0">
                <a:solidFill>
                  <a:srgbClr val="002060"/>
                </a:solidFill>
              </a:rPr>
              <a:t>“... the generation and synthesis of evidence that compares the benefits and harms of alternative methods to prevent, diagnose, treat, and monitor a clinical condition or to improve the delivery of care. The purpose of CER is to assist consumers, clinicians, purchasers and policy makers </a:t>
            </a:r>
            <a:r>
              <a:rPr lang="en-US" altLang="en-US" sz="2000" u="sng" kern="0" dirty="0">
                <a:solidFill>
                  <a:schemeClr val="accent1">
                    <a:lumMod val="50000"/>
                  </a:schemeClr>
                </a:solidFill>
              </a:rPr>
              <a:t>to make informed decisions </a:t>
            </a:r>
            <a:r>
              <a:rPr lang="en-US" altLang="en-US" sz="2000" kern="0" dirty="0">
                <a:solidFill>
                  <a:srgbClr val="002060"/>
                </a:solidFill>
              </a:rPr>
              <a:t>that will improve health care at both the individual and population levels.”</a:t>
            </a:r>
          </a:p>
          <a:p>
            <a:pPr>
              <a:buFontTx/>
              <a:buNone/>
            </a:pPr>
            <a:r>
              <a:rPr lang="en-US" altLang="en-US" sz="1800" b="1" kern="0" dirty="0"/>
              <a:t>                                                       </a:t>
            </a:r>
          </a:p>
          <a:p>
            <a:pPr>
              <a:buFontTx/>
              <a:buNone/>
            </a:pPr>
            <a:r>
              <a:rPr lang="en-US" altLang="en-US" sz="1800" b="1" kern="0" dirty="0"/>
              <a:t>					 </a:t>
            </a:r>
            <a:r>
              <a:rPr lang="en-US" altLang="en-US" sz="1800" b="1" kern="0" dirty="0">
                <a:solidFill>
                  <a:schemeClr val="tx1"/>
                </a:solidFill>
              </a:rPr>
              <a:t>Institute of Medicine, 2009</a:t>
            </a:r>
          </a:p>
          <a:p>
            <a:endParaRPr lang="en-US" alt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06" y="332652"/>
            <a:ext cx="7772400" cy="11430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264D92"/>
                </a:solidFill>
              </a:rPr>
              <a:t>Definition of Comparative Effectiveness Research</a:t>
            </a:r>
          </a:p>
        </p:txBody>
      </p:sp>
    </p:spTree>
    <p:extLst>
      <p:ext uri="{BB962C8B-B14F-4D97-AF65-F5344CB8AC3E}">
        <p14:creationId xmlns:p14="http://schemas.microsoft.com/office/powerpoint/2010/main" val="42264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8" y="425249"/>
            <a:ext cx="7772400" cy="1143000"/>
          </a:xfrm>
        </p:spPr>
        <p:txBody>
          <a:bodyPr/>
          <a:lstStyle/>
          <a:p>
            <a:r>
              <a:rPr lang="en-US" dirty="0"/>
              <a:t>Questions, questions,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8" y="1761281"/>
            <a:ext cx="8658466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patients want to know …</a:t>
            </a:r>
          </a:p>
        </p:txBody>
      </p:sp>
    </p:spTree>
    <p:extLst>
      <p:ext uri="{BB962C8B-B14F-4D97-AF65-F5344CB8AC3E}">
        <p14:creationId xmlns:p14="http://schemas.microsoft.com/office/powerpoint/2010/main" val="194132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8" y="425249"/>
            <a:ext cx="7772400" cy="1143000"/>
          </a:xfrm>
        </p:spPr>
        <p:txBody>
          <a:bodyPr/>
          <a:lstStyle/>
          <a:p>
            <a:r>
              <a:rPr lang="en-US" dirty="0"/>
              <a:t>Questions, questions,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8" y="1761281"/>
            <a:ext cx="8658466" cy="41148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patients want to know …</a:t>
            </a:r>
          </a:p>
          <a:p>
            <a:r>
              <a:rPr lang="en-US" sz="2800" dirty="0"/>
              <a:t>Should I take aspirin?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black">
          <a:xfrm>
            <a:off x="149868" y="1767903"/>
            <a:ext cx="8658466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 patients want to know …</a:t>
            </a:r>
          </a:p>
          <a:p>
            <a:r>
              <a:rPr lang="en-US" sz="2800" kern="0" dirty="0"/>
              <a:t>Should I take aspirin?</a:t>
            </a:r>
          </a:p>
          <a:p>
            <a:r>
              <a:rPr lang="en-US" sz="2800" kern="0" dirty="0"/>
              <a:t>Should I start mammography now at age 40?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black">
          <a:xfrm>
            <a:off x="149868" y="1774525"/>
            <a:ext cx="8658466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 patients want to know …</a:t>
            </a:r>
          </a:p>
          <a:p>
            <a:r>
              <a:rPr lang="en-US" sz="2800" kern="0" dirty="0"/>
              <a:t>Should I take aspirin?</a:t>
            </a:r>
          </a:p>
          <a:p>
            <a:r>
              <a:rPr lang="en-US" sz="2800" kern="0" dirty="0"/>
              <a:t>Should I start mammography now at age 40?</a:t>
            </a:r>
          </a:p>
          <a:p>
            <a:r>
              <a:rPr lang="en-US" sz="2800" kern="0" dirty="0"/>
              <a:t>Should I have my cancerous prostate removed or will I be safe just waiting for a bit?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black">
          <a:xfrm>
            <a:off x="149868" y="1781147"/>
            <a:ext cx="8658466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 patients want to know …</a:t>
            </a:r>
          </a:p>
          <a:p>
            <a:r>
              <a:rPr lang="en-US" sz="2800" kern="0" dirty="0"/>
              <a:t>Should I take aspirin?</a:t>
            </a:r>
          </a:p>
          <a:p>
            <a:r>
              <a:rPr lang="en-US" sz="2800" kern="0" dirty="0"/>
              <a:t>Should I start mammography now at age 40?</a:t>
            </a:r>
          </a:p>
          <a:p>
            <a:r>
              <a:rPr lang="en-US" sz="2800" kern="0" dirty="0"/>
              <a:t>Should I have my cancerous prostate removed or will I be safe just waiting for a bit?</a:t>
            </a:r>
          </a:p>
          <a:p>
            <a:r>
              <a:rPr lang="en-US" sz="2800" kern="0" dirty="0"/>
              <a:t>Should I take warfarin or one of the newer medicines to treat my blood clot?</a:t>
            </a:r>
          </a:p>
        </p:txBody>
      </p:sp>
    </p:spTree>
    <p:extLst>
      <p:ext uri="{BB962C8B-B14F-4D97-AF65-F5344CB8AC3E}">
        <p14:creationId xmlns:p14="http://schemas.microsoft.com/office/powerpoint/2010/main" val="16773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7" y="1888602"/>
            <a:ext cx="823538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doctors want to know …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317" y="494697"/>
            <a:ext cx="7772400" cy="1143000"/>
          </a:xfrm>
        </p:spPr>
        <p:txBody>
          <a:bodyPr/>
          <a:lstStyle/>
          <a:p>
            <a:r>
              <a:rPr lang="en-US" dirty="0"/>
              <a:t>Questions, questions, questions</a:t>
            </a:r>
          </a:p>
        </p:txBody>
      </p:sp>
    </p:spTree>
    <p:extLst>
      <p:ext uri="{BB962C8B-B14F-4D97-AF65-F5344CB8AC3E}">
        <p14:creationId xmlns:p14="http://schemas.microsoft.com/office/powerpoint/2010/main" val="180672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7" y="1888602"/>
            <a:ext cx="823538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doctors want to know …</a:t>
            </a:r>
          </a:p>
          <a:p>
            <a:r>
              <a:rPr lang="en-US" sz="2800" dirty="0"/>
              <a:t>Should I use the robot in this hysterectomy or the usual open method?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317" y="494697"/>
            <a:ext cx="7772400" cy="1143000"/>
          </a:xfrm>
        </p:spPr>
        <p:txBody>
          <a:bodyPr/>
          <a:lstStyle/>
          <a:p>
            <a:r>
              <a:rPr lang="en-US" dirty="0"/>
              <a:t>Questions, questions, questions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346637" y="1888602"/>
            <a:ext cx="8235387" cy="27451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 doctors want to know …</a:t>
            </a:r>
          </a:p>
          <a:p>
            <a:r>
              <a:rPr lang="en-US" sz="2800" kern="0" dirty="0"/>
              <a:t>Should I use the robot in this hysterectomy or the usual open method?</a:t>
            </a:r>
          </a:p>
          <a:p>
            <a:r>
              <a:rPr lang="en-US" sz="2800" kern="0" dirty="0"/>
              <a:t>Should I recommend colonoscopy or are the new DNA-based stool cards adequate?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black">
          <a:xfrm>
            <a:off x="346637" y="1888602"/>
            <a:ext cx="8235387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What do doctors want to know …</a:t>
            </a:r>
          </a:p>
          <a:p>
            <a:r>
              <a:rPr lang="en-US" sz="2800" kern="0" dirty="0"/>
              <a:t>Should I use the robot in this hysterectomy or the usual open method?</a:t>
            </a:r>
          </a:p>
          <a:p>
            <a:r>
              <a:rPr lang="en-US" sz="2800" kern="0" dirty="0"/>
              <a:t>Should I recommend colonoscopy or are the new DNA-based stool cards adequate?</a:t>
            </a:r>
          </a:p>
          <a:p>
            <a:r>
              <a:rPr lang="en-US" sz="2800" kern="0" dirty="0"/>
              <a:t>Are the new medicines for diabetes better than metformin, which I always prescribe?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589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JHM_Whi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Description xmlns="http://schemas.microsoft.com/sharepoint.v3" xsi:nil="true"/>
    <BPC_x0020_Department1 xmlns="7d0fc61f-c9aa-4ed3-8e60-54ec59d8ad7f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genda - BPC" ma:contentTypeID="0x01010028FC0F30F4C9AA4DAA68674F135280B6010090D2F549344B1849929AC11B7DB5D0AF" ma:contentTypeVersion="12" ma:contentTypeDescription="" ma:contentTypeScope="" ma:versionID="cf686aaea347052a46b95e497f300a0d">
  <xsd:schema xmlns:xsd="http://www.w3.org/2001/XMLSchema" xmlns:xs="http://www.w3.org/2001/XMLSchema" xmlns:p="http://schemas.microsoft.com/office/2006/metadata/properties" xmlns:ns2="http://schemas.microsoft.com/sharepoint/v3/fields" xmlns:ns3="http://schemas.microsoft.com/sharepoint.v3" xmlns:ns4="7d0fc61f-c9aa-4ed3-8e60-54ec59d8ad7f" targetNamespace="http://schemas.microsoft.com/office/2006/metadata/properties" ma:root="true" ma:fieldsID="fae6fc8e5649af0df582ed4f8c49b00c" ns2:_="" ns3:_="" ns4:_="">
    <xsd:import namespace="http://schemas.microsoft.com/sharepoint/v3/fields"/>
    <xsd:import namespace="http://schemas.microsoft.com/sharepoint.v3"/>
    <xsd:import namespace="7d0fc61f-c9aa-4ed3-8e60-54ec59d8ad7f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3:CategoryDescription" minOccurs="0"/>
                <xsd:element ref="ns4:BPC_x0020_Department1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8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9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fc61f-c9aa-4ed3-8e60-54ec59d8ad7f" elementFormDefault="qualified">
    <xsd:import namespace="http://schemas.microsoft.com/office/2006/documentManagement/types"/>
    <xsd:import namespace="http://schemas.microsoft.com/office/infopath/2007/PartnerControls"/>
    <xsd:element name="BPC_x0020_Department1" ma:index="10" nillable="true" ma:displayName="BPC Department" ma:description="2016 for content types" ma:list="{a26343cc-c99f-46ba-9183-ccb3b4426865}" ma:internalName="BPC_x0020_Department1" ma:showField="Title" ma:web="7d0fc61f-c9aa-4ed3-8e60-54ec59d8ad7f">
      <xsd:simpleType>
        <xsd:restriction base="dms:Lookup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3E1841-6B4F-4938-BCE8-DBBB870249FC}">
  <ds:schemaRefs>
    <ds:schemaRef ds:uri="http://purl.org/dc/elements/1.1/"/>
    <ds:schemaRef ds:uri="7d0fc61f-c9aa-4ed3-8e60-54ec59d8ad7f"/>
    <ds:schemaRef ds:uri="http://purl.org/dc/terms/"/>
    <ds:schemaRef ds:uri="http://purl.org/dc/dcmitype/"/>
    <ds:schemaRef ds:uri="http://schemas.microsoft.com/sharepoint.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D33BE5A6-BB21-43E4-A390-2242F87AB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D7ECB6-CA73-4EB0-A5C3-BAB9CFED0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sharepoint.v3"/>
    <ds:schemaRef ds:uri="7d0fc61f-c9aa-4ed3-8e60-54ec59d8a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hopkins</Template>
  <TotalTime>1679</TotalTime>
  <Words>1712</Words>
  <Application>Microsoft Office PowerPoint</Application>
  <PresentationFormat>On-screen Show (4:3)</PresentationFormat>
  <Paragraphs>231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Helvetica</vt:lpstr>
      <vt:lpstr>Source Sans Pro</vt:lpstr>
      <vt:lpstr>Symbol</vt:lpstr>
      <vt:lpstr>Times</vt:lpstr>
      <vt:lpstr>Times New Roman</vt:lpstr>
      <vt:lpstr>Wingdings 2</vt:lpstr>
      <vt:lpstr>JHM_White</vt:lpstr>
      <vt:lpstr>(Patient-Centered ) Comparative Effectiveness Research</vt:lpstr>
      <vt:lpstr>PowerPoint Presentation</vt:lpstr>
      <vt:lpstr>PowerPoint Presentation</vt:lpstr>
      <vt:lpstr>PowerPoint Presentation</vt:lpstr>
      <vt:lpstr>A Definition of Comparative Effectiveness Research</vt:lpstr>
      <vt:lpstr>Questions, questions, questions</vt:lpstr>
      <vt:lpstr>Questions, questions, questions</vt:lpstr>
      <vt:lpstr>Questions, questions, questions</vt:lpstr>
      <vt:lpstr>Questions, questions, questions</vt:lpstr>
      <vt:lpstr>Questions, questions, questions</vt:lpstr>
      <vt:lpstr>Questions, questions, questions</vt:lpstr>
      <vt:lpstr>PowerPoint Presentation</vt:lpstr>
      <vt:lpstr> Why is this Research Important?</vt:lpstr>
      <vt:lpstr>What should be studied? </vt:lpstr>
      <vt:lpstr>PowerPoint Presentation</vt:lpstr>
      <vt:lpstr>PowerPoint Presentation</vt:lpstr>
      <vt:lpstr>PowerPoint Presentation</vt:lpstr>
      <vt:lpstr>Highlighting some comparative effectiveness research and its impact</vt:lpstr>
      <vt:lpstr>Comprehensive Unit-based  Safety Initiatives</vt:lpstr>
      <vt:lpstr>PowerPoint Presentation</vt:lpstr>
      <vt:lpstr>Comprehensive Unit-based  Safety Initiatives</vt:lpstr>
      <vt:lpstr>Evidence-based Practice Centers</vt:lpstr>
      <vt:lpstr>PowerPoint Presentation</vt:lpstr>
      <vt:lpstr>PowerPoint Presentation</vt:lpstr>
      <vt:lpstr>Key Research Methodologies </vt:lpstr>
      <vt:lpstr>Generates Important Results for Medical Practice</vt:lpstr>
      <vt:lpstr>PowerPoint Presentation</vt:lpstr>
      <vt:lpstr>Generates Important Results for Medical Practice</vt:lpstr>
      <vt:lpstr>PowerPoint Presentation</vt:lpstr>
      <vt:lpstr>Pragmatic Trial Infrastructure</vt:lpstr>
      <vt:lpstr>Example:</vt:lpstr>
      <vt:lpstr>ADAPTABLE, the Aspirin Study</vt:lpstr>
      <vt:lpstr>What Outcomes are Important</vt:lpstr>
      <vt:lpstr>Examples</vt:lpstr>
      <vt:lpstr>PowerPoint Presentation</vt:lpstr>
      <vt:lpstr>Others </vt:lpstr>
      <vt:lpstr>PROMIS</vt:lpstr>
      <vt:lpstr>Aspirin?</vt:lpstr>
      <vt:lpstr>Let me find the evidence…</vt:lpstr>
      <vt:lpstr>PowerPoint Presentation</vt:lpstr>
      <vt:lpstr>PowerPoint Presentation</vt:lpstr>
      <vt:lpstr>Summary</vt:lpstr>
      <vt:lpstr>PowerPoint Presentation</vt:lpstr>
      <vt:lpstr>PCORI 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Segal, Jodi B.</dc:creator>
  <cp:lastModifiedBy>Ashley Swearingen</cp:lastModifiedBy>
  <cp:revision>96</cp:revision>
  <dcterms:created xsi:type="dcterms:W3CDTF">2017-02-27T16:32:38Z</dcterms:created>
  <dcterms:modified xsi:type="dcterms:W3CDTF">2017-04-20T18:58:29Z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0x01010028FC0F30F4C9AA4DAA68674F135280B6010090D2F549344B1849929AC11B7DB5D0AF</vt:lpwstr>
  </property>
</Properties>
</file>