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19" autoAdjust="0"/>
    <p:restoredTop sz="94737" autoAdjust="0"/>
  </p:normalViewPr>
  <p:slideViewPr>
    <p:cSldViewPr>
      <p:cViewPr>
        <p:scale>
          <a:sx n="66" d="100"/>
          <a:sy n="66" d="100"/>
        </p:scale>
        <p:origin x="-147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28EE0A-5987-4744-A8A3-30FBD2696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620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5257800"/>
            <a:ext cx="396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BA66AF-7022-4B22-9671-28E3F1355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FC63-6196-42D1-AD7B-839AC46B7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B00B1-51D2-494D-BB08-C3FC6FD4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1FC77-6DC7-499F-9B18-0A53CF15F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EC72-DF38-4599-820F-E2DF0F38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4CEF9-1CDA-41F0-8B15-E90920B93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D2E5-42FC-4D81-AB0A-C0DCED05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126F-1FFE-45D8-8CE2-127A831F8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78E1-B763-4360-BB14-86BFA2EA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5FD09-1E00-4B56-A529-D9D42A665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C99E9-0572-4F82-814A-98CD8D9B7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F0E895-F91E-4121-83DD-6BF7DF5DB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1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375" y="6276975"/>
            <a:ext cx="248285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D30B4-A98B-4DC6-8115-851144BAA4E6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Evaluating &amp; Applying What Works Best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7010400" cy="2133600"/>
          </a:xfrm>
        </p:spPr>
        <p:txBody>
          <a:bodyPr/>
          <a:lstStyle/>
          <a:p>
            <a:pPr eaLnBrk="1" hangingPunct="1"/>
            <a:r>
              <a:rPr lang="en-US" b="1" smtClean="0"/>
              <a:t>Leaders’ Project</a:t>
            </a:r>
            <a:r>
              <a:rPr lang="en-US" smtClean="0"/>
              <a:t> </a:t>
            </a:r>
            <a:r>
              <a:rPr lang="en-US" b="1" smtClean="0"/>
              <a:t>Policy Forum</a:t>
            </a:r>
          </a:p>
          <a:p>
            <a:pPr eaLnBrk="1" hangingPunct="1"/>
            <a:r>
              <a:rPr lang="en-US" sz="2400" smtClean="0"/>
              <a:t>Kathy Buto, VP Health Policy</a:t>
            </a:r>
          </a:p>
          <a:p>
            <a:pPr eaLnBrk="1" hangingPunct="1"/>
            <a:r>
              <a:rPr lang="en-US" sz="2400" smtClean="0"/>
              <a:t>April 24, 2008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532594-D677-41C7-ABE5-CF7454D2859B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Drug Safety Monitoring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Under FDA Amendments, FDA will have ability to develop partnerships with public and private payers and academia to increase access to data on drug safety</a:t>
            </a:r>
          </a:p>
          <a:p>
            <a:pPr eaLnBrk="1" hangingPunct="1"/>
            <a:r>
              <a:rPr lang="en-US" sz="2000" smtClean="0"/>
              <a:t>Companies will play an important role in assessing the data in partnership with FDA</a:t>
            </a:r>
          </a:p>
          <a:p>
            <a:pPr eaLnBrk="1" hangingPunct="1"/>
            <a:r>
              <a:rPr lang="en-US" sz="2000" smtClean="0"/>
              <a:t>Question of whether these data can provide information to help improve targeting of appropriate patients, improve understanding of effectiveness as well as safety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B55C4A-47B7-4550-9564-8E588B0B770D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Comparative Effectiveness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Benefits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Help establish value of treatments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Help physicians and patients make better 	decisions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 	Promotes higher quality, value-based care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Way for developers of products to differentiate truly 	innovative products</a:t>
            </a: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/>
              <a:t>- 	Research investment will focus on finding 	higher 	value treatments if include incentives (like 	streamlined approvals, higher reimbursement)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C3E68A-A7D3-4420-97CB-798463AD68D9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Comparative Effectiveness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Concerns and implications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Expectations the CE is “silver bullet”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Won’t address major drivers of costs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Population-based decisions trumping individual 	patient needs	(cost/QALY metric)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Consider alternatives to treat condition not just drug 	to drug, device to device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Could be used as a “fourth hurdle”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For devices, role and training of operator/surgeon, 	procedure volume, ease of use, shorter lifecycle must 	be considered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Can be misleading (CATIE study)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smtClean="0"/>
              <a:t>	-	If costs, should be costs/savings over time not input 	costs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738176C-DCBD-4ED1-9307-0E20040E0679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Comparative Effectiveness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Best way to go about it: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Undertake trust-building among stakeholders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Public-private entity or “enterprise”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-	Transparent processes, findings, limitations, 	ways to disseminate</a:t>
            </a:r>
          </a:p>
          <a:p>
            <a:pPr eaLnBrk="1" hangingPunct="1">
              <a:buClrTx/>
              <a:buFontTx/>
              <a:buNone/>
            </a:pPr>
            <a:r>
              <a:rPr lang="en-US" sz="2000" smtClean="0"/>
              <a:t>	-	Begin with conditions where wide variation in 	treatment patterns, high burden of illness</a:t>
            </a:r>
          </a:p>
          <a:p>
            <a:pPr eaLnBrk="1" hangingPunct="1">
              <a:buClrTx/>
              <a:buFontTx/>
              <a:buNone/>
            </a:pPr>
            <a:r>
              <a:rPr lang="en-US" sz="2000" smtClean="0"/>
              <a:t>	-	Acknowledge the role of population-based studies but 	build in consideration of individual patient variation</a:t>
            </a:r>
          </a:p>
          <a:p>
            <a:pPr eaLnBrk="1" hangingPunct="1">
              <a:buClrTx/>
              <a:buFontTx/>
              <a:buNone/>
            </a:pPr>
            <a:r>
              <a:rPr lang="en-US" sz="2000" smtClean="0"/>
              <a:t>	-	Consider incentives to create “clamoring” for CE</a:t>
            </a:r>
          </a:p>
          <a:p>
            <a:pPr eaLnBrk="1" hangingPunct="1">
              <a:buClrTx/>
              <a:buFontTx/>
              <a:buNone/>
            </a:pPr>
            <a:r>
              <a:rPr lang="en-US" sz="2000" smtClean="0"/>
              <a:t>	-	Focus on comparative clinical value not costs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937CE1-FB25-4AA8-A6BA-4B3961DDE62B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0"/>
            <a:ext cx="105140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00" tIns="65000" rIns="130000" bIns="65000" anchor="b"/>
          <a:lstStyle/>
          <a:p>
            <a:pPr eaLnBrk="1" hangingPunct="1"/>
            <a:r>
              <a:rPr lang="en-GB" sz="3200" b="1">
                <a:solidFill>
                  <a:schemeClr val="tx2"/>
                </a:solidFill>
              </a:rPr>
              <a:t>Risk Sharing – the Velcade Case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62000" y="3124200"/>
            <a:ext cx="8382000" cy="1219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30000" tIns="65000" rIns="130000" bIns="65000"/>
          <a:lstStyle/>
          <a:p>
            <a:pPr marL="487363" indent="-487363" defTabSz="1300163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</a:pPr>
            <a:r>
              <a:rPr lang="en-GB" b="1"/>
              <a:t>“</a:t>
            </a:r>
            <a:r>
              <a:rPr lang="en-GB" b="1" i="1"/>
              <a:t>Bortezomib monotherapy, in its licensed indication, is not recommended for the treatment of patients with multiple myeloma</a:t>
            </a:r>
            <a:r>
              <a:rPr lang="en-GB" b="1"/>
              <a:t>…….</a:t>
            </a:r>
          </a:p>
          <a:p>
            <a:pPr marL="487363" indent="-487363" defTabSz="1300163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GB" b="1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62000" y="4724400"/>
            <a:ext cx="83820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30000" tIns="65000" rIns="130000" bIns="65000"/>
          <a:lstStyle/>
          <a:p>
            <a:pPr marL="469900" indent="-469900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n"/>
            </a:pPr>
            <a:r>
              <a:rPr lang="en-GB" b="1" i="1"/>
              <a:t>…….the Committee concluded that bortezomib monotherapy for the treatment of relapsed multiple myeloma is clinically effective compared with HDD, </a:t>
            </a:r>
            <a:r>
              <a:rPr lang="en-GB" i="1"/>
              <a:t>but that it has not been shown to be cost effective</a:t>
            </a:r>
            <a:r>
              <a:rPr lang="en-GB" b="1" i="1"/>
              <a:t>.”</a:t>
            </a:r>
            <a:r>
              <a:rPr lang="en-GB" sz="3000" b="1" i="1"/>
              <a:t>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85800" y="1905000"/>
            <a:ext cx="84582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30000" tIns="65000" rIns="130000" bIns="65000"/>
          <a:lstStyle/>
          <a:p>
            <a:pPr marL="469900" indent="-469900" algn="ctr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</a:pPr>
            <a:r>
              <a:rPr lang="en-GB" sz="2400">
                <a:solidFill>
                  <a:srgbClr val="CC0000"/>
                </a:solidFill>
              </a:rPr>
              <a:t>Final NICE Recommendation, October 2006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A667EB-1818-40C9-AD54-482833322D18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Risk Sharing – Velcade Case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Only licensed drug for multiple myeloma, available in Scotland, Wales, N. Ireland</a:t>
            </a:r>
          </a:p>
          <a:p>
            <a:pPr eaLnBrk="1" hangingPunct="1"/>
            <a:r>
              <a:rPr lang="en-US" sz="2000" smtClean="0"/>
              <a:t>Clinically effective but did not meet cost effectiveness threshold – uncertainty about patients who would benefit</a:t>
            </a:r>
          </a:p>
          <a:p>
            <a:pPr eaLnBrk="1" hangingPunct="1"/>
            <a:r>
              <a:rPr lang="en-US" sz="2000" smtClean="0"/>
              <a:t>Patient and media response, characterized as a “death sentence”</a:t>
            </a:r>
          </a:p>
          <a:p>
            <a:pPr eaLnBrk="1" hangingPunct="1"/>
            <a:r>
              <a:rPr lang="en-US" sz="2000" smtClean="0"/>
              <a:t>Company appealed but prior to Velcade, only 1 appeal had succeeded in overturning guidance</a:t>
            </a:r>
          </a:p>
          <a:p>
            <a:pPr eaLnBrk="1" hangingPunct="1"/>
            <a:r>
              <a:rPr lang="en-US" sz="2000" smtClean="0"/>
              <a:t>Company proposed “risk sharing” to reduce uncertainty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B431FB-6BEC-4058-85AC-42DC259C503F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Risk Sharing – Velcade Case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smtClean="0"/>
              <a:t>Agreement</a:t>
            </a:r>
          </a:p>
          <a:p>
            <a:pPr eaLnBrk="1" hangingPunct="1"/>
            <a:r>
              <a:rPr lang="en-US" sz="2000" smtClean="0"/>
              <a:t>NHS funds treatment at first relapse in patients who achieve a complete or partial response during first 4 cycles of treatment (serum M protein test)</a:t>
            </a:r>
          </a:p>
          <a:p>
            <a:pPr eaLnBrk="1" hangingPunct="1"/>
            <a:r>
              <a:rPr lang="en-US" sz="2000" smtClean="0"/>
              <a:t>Patients who fail to respond discontinue Velcade</a:t>
            </a:r>
          </a:p>
          <a:p>
            <a:pPr eaLnBrk="1" hangingPunct="1"/>
            <a:r>
              <a:rPr lang="en-US" sz="2000" smtClean="0"/>
              <a:t>Complete rebate or free stock direct to hospital units for patients with less than a partial response</a:t>
            </a:r>
          </a:p>
          <a:p>
            <a:pPr eaLnBrk="1" hangingPunct="1"/>
            <a:r>
              <a:rPr lang="en-US" sz="2000" smtClean="0"/>
              <a:t>Interim bridging to provide access ahead of new evidence – not a permanent reimbursement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9C9E92-E1FA-459A-9DFB-0F4C3702797D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Risk Sharing Agreements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Performance agreements – restenosis rates, anti-psychotic compliance  </a:t>
            </a:r>
          </a:p>
          <a:p>
            <a:pPr eaLnBrk="1" hangingPunct="1"/>
            <a:r>
              <a:rPr lang="en-US" sz="2400" smtClean="0"/>
              <a:t>Guaranteed Savings – utilization rates</a:t>
            </a:r>
          </a:p>
          <a:p>
            <a:pPr eaLnBrk="1" hangingPunct="1"/>
            <a:r>
              <a:rPr lang="en-US" sz="2400" smtClean="0"/>
              <a:t>“Coverage with evidence development” – U.S.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49821A-9C1A-48C3-A12E-EF1CAF89FFC1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Drug Safety Monitoring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Evaluate benefit-risk profiles continuously, with important information gained in real world use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Pre-approval, knowledge based on thousands of patients in controlled clinical setting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 study with 3000 patients, one can identify adverse reactions that occur at a rate of 1 in 100 patients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Not possible to identify an adverse reaction that occurs in fewer than 1 in 1000 patients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 post-approval, rely on post-marketing reports, additional research, including epidemiological studies and targeted trials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Good risk management requires cooperation between regulatory agencies and the company and timely communication of benefit-risk information to health professionals and patients.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357</TotalTime>
  <Words>456</Words>
  <Application>Microsoft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Arial</vt:lpstr>
      <vt:lpstr>Wingdings</vt:lpstr>
      <vt:lpstr>Times New Roman</vt:lpstr>
      <vt:lpstr>Profile</vt:lpstr>
      <vt:lpstr>Evaluating &amp; Applying What Works Best</vt:lpstr>
      <vt:lpstr>Comparative Effectiveness</vt:lpstr>
      <vt:lpstr>Comparative Effectiveness</vt:lpstr>
      <vt:lpstr>Comparative Effectiveness</vt:lpstr>
      <vt:lpstr>Slide 5</vt:lpstr>
      <vt:lpstr>Risk Sharing – Velcade Case</vt:lpstr>
      <vt:lpstr>Risk Sharing – Velcade Case</vt:lpstr>
      <vt:lpstr>Other Risk Sharing Agreements</vt:lpstr>
      <vt:lpstr>Drug Safety Monitoring</vt:lpstr>
      <vt:lpstr>Drug Safety Monitoring</vt:lpstr>
    </vt:vector>
  </TitlesOfParts>
  <Company>WKI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World Kitchen</dc:creator>
  <cp:lastModifiedBy> Marie Cornejo</cp:lastModifiedBy>
  <cp:revision>168</cp:revision>
  <cp:lastPrinted>1601-01-01T00:00:00Z</cp:lastPrinted>
  <dcterms:created xsi:type="dcterms:W3CDTF">2003-10-22T13:15:02Z</dcterms:created>
  <dcterms:modified xsi:type="dcterms:W3CDTF">2008-04-25T13:49:01Z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